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0" name="Иван Палий"/>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03T10:00:13.220">
    <p:pos x="0" y="0"/>
    <p:text>Моя задача, чтобы новички смогли избежать моих ошибок, а опытные веб-мастера нашли для себя интересные плагины и блоги.</p:text>
  </p:cm>
  <p:cm authorId="0" idx="2" dt="2020-10-03T10:00:13.220">
    <p:pos x="0" y="0"/>
    <p:text>Рассматриваем развитие сайта на wordpress без привлечения разработчиков или привлечения их по минимуму.</p:text>
  </p:cm>
  <p:cm authorId="0" idx="3" dt="2020-09-27T17:56:12.012">
    <p:pos x="0" y="100"/>
    <p:text>Важно, что мы говорим именно о wordpress.org, а не wordpress.com</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10-03T10:01:38.755">
    <p:pos x="0" y="0"/>
    <p:text>Сайты:
- правительств (США, Швеция, Канада)
- транснациональных корпораций (блоги майкрософт, слак, еверноут, фейсбук)
- мировых СМИ (зесан, ньюйоркер)
- известных университетов
- мировых звезд (бейонсе, кети перри, снуп дог, усейн болт, сильвестр сталоне)</p:text>
  </p:cm>
  <p:cm authorId="0" idx="5" dt="2020-10-03T10:01:38.755">
    <p:pos x="0" y="0"/>
    <p:text>То, что такие компании выбирают wordpress служит определенным знаком качества и доверия.</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10-03T08:29:56.940">
    <p:pos x="0" y="0"/>
    <p:text>Wordpress установлен на каждом третьем сайте и его доля продолжает расти.
1. Бесплатный
2. Простой
3. Обновляемый
4. Универсальный
5. Популярный
6. Идеальный для SEO</p:text>
  </p:cm>
  <p:cm authorId="0" idx="7" dt="2020-10-03T08:29:52.167">
    <p:pos x="0" y="0"/>
    <p:text>На чем зарабатывает Wordpress - https://www.labnol.org/internet/blogging/how-wordpress-makes-money/7576/</p:text>
  </p:cm>
  <p:cm authorId="0" idx="8" dt="2020-10-03T08:29:56.940">
    <p:pos x="0" y="0"/>
    <p:text>https://automattic.com/</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0-10-03T10:23:26.548">
    <p:pos x="0" y="0"/>
    <p:text>В топе wordpress тем по популярности, стоят универсальные темы, то есть те, что подходят для создания самых разных типов сайтов.</p:text>
  </p:cm>
  <p:cm authorId="0" idx="10" dt="2020-10-03T09:56:45.651">
    <p:pos x="0" y="0"/>
    <p:text>Если вы понимаете, что вы будете создавать много сайтов, то здесь несколько вариантов:
1. Если вам важно скрыть, что вы один владелец у них, то вероятно, что вам будет нужно несколько тем.
2. С другой стороны, если вам не нужно ничего скрывать, то выбор одной универсальной темы поможет вам каждый следующий сайт создавать быстрее и проще. Я работаю именно по этому варианту.</p:text>
  </p:cm>
  <p:cm authorId="0" idx="11" dt="2020-10-03T10:23:26.548">
    <p:pos x="0" y="0"/>
    <p:text>The7 - одна из самых популярных тем. Стоит $39. Интеграция с visual composer, elemetor, gutenberg.
Внутри около 40 готовых сайтов. Можно импортить страницу готового сайта к себе в один клик (импортируются плагины, контент, слайдер).</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0-10-03T15:59:21.166">
    <p:pos x="4117" y="1024"/>
    <p:text>По ссылке сравнение 10 плагинов для создания страниц. Со скриншотами и объяснением плюсов и минусов.</p:text>
  </p:cm>
  <p:cm authorId="0" idx="13" dt="2020-10-03T16:04:49.213">
    <p:pos x="0" y="0"/>
    <p:text>На скрине, примеры типов контента, которые я могу добавлять с помощью Visual Composer.</p:text>
  </p:cm>
  <p:cm authorId="0" idx="14" dt="2020-10-03T16:04:24.291">
    <p:pos x="0" y="0"/>
    <p:text>Также ценность плагина, что в любой момент легко страницу дополнить новым типом контента.</p:text>
  </p:cm>
  <p:cm authorId="0" idx="15" dt="2020-10-03T16:04:49.213">
    <p:pos x="0" y="0"/>
    <p:text>Основная ценность плагина - вы можете создавать страницы без дизайнера и фронтенд-девелопера.</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0-10-03T18:19:33.041">
    <p:pos x="0" y="0"/>
    <p:text>Плагин-комбайн на котором создатели wordpress (Automattic) хотят зарабатывать на владельцах сайтов. 
Встроено много разного. На бесплатном плане можно найти интересные плюшки.</p:text>
  </p:cm>
  <p:cm authorId="0" idx="17" dt="2020-10-03T18:19:33.041">
    <p:pos x="0" y="0"/>
    <p:text>Я буду проходить по плагинам в той очередности, в которой я считаю их важно устанавливать.</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0-10-05T20:10:05.338">
    <p:pos x="0" y="0"/>
    <p:text>Я не рассмотрел плагины для интернет-магазинов, прием оплат,  комментариев.</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9" dt="2020-10-06T06:26:49.376">
    <p:pos x="0" y="0"/>
    <p:text>Еще по поводу мультиязычности, часто одну страницу нужно перевести на 10 языков, другую на 5. Нужно каждый раз следить, чтобы те языковые версии, по которым вы не создали страницы были неиндексируемы и в идеале недоступны для пользователя.</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0" dt="2020-10-05T20:11:57.057">
    <p:pos x="0" y="0"/>
    <p:text>Сами ищите и устанавливайте новые плагины, экспериментируйте с контентом, комментариями, сайдбарами.</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de6d0a388_0_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9de6d0a388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de6d0a388_0_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9de6d0a388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de6d0a388_0_5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9de6d0a388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de6d0a388_0_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9de6d0a388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de6d0a388_0_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9de6d0a388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9de6d0a388_0_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9de6d0a388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de6d0a388_0_1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9de6d0a388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de6d0a388_0_1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9de6d0a388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de6d0a388_0_1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9de6d0a388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de6d0a388_0_1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9de6d0a388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6ad8fe4caf_0_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6ad8fe4caf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de6d0a388_0_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9de6d0a388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de6d0a388_0_1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9de6d0a388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de6d0a388_0_1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9de6d0a388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de6d0a388_0_1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9de6d0a388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de6d0a388_0_1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9de6d0a388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de6d0a388_0_19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9de6d0a388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9137261617_0_5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9137261617_0_5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dcc6e8e37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9dcc6e8e3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de6d0a388_0_1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9de6d0a388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a64314a5d_0_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9a64314a5d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a64314a5d_0_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9a64314a5d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137261617_0_5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9137261617_0_5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a64314a5d_0_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9a64314a5d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de6d0a388_0_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9de6d0a38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de6d0a388_0_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9de6d0a388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de6d0a388_0_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9de6d0a388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s://wordpress.org/plugins/sucuri-scanner/" TargetMode="External"/><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hyperlink" Target="https://wordpress.org/plugins/wordpress-seo/" TargetMode="Externa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hyperlink" Target="https://wordpress.org/plugins/contact-form-7/" TargetMode="External"/><Relationship Id="rId5" Type="http://schemas.openxmlformats.org/officeDocument/2006/relationships/hyperlink" Target="https://wordpress.org/plugins/flamingo/" TargetMode="External"/><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hyperlink" Target="https://wordpress.org/plugins/ewww-image-optimizer/" TargetMode="External"/><Relationship Id="rId5" Type="http://schemas.openxmlformats.org/officeDocument/2006/relationships/hyperlink" Target="https://wordpress.org/plugins/imagify/" TargetMode="External"/><Relationship Id="rId6"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hyperlink" Target="https://wordpress.org/plugins/w3-total-cache/" TargetMode="External"/><Relationship Id="rId5" Type="http://schemas.openxmlformats.org/officeDocument/2006/relationships/hyperlink" Target="https://onlinemediamasters.com/w3-total-cache-settings/" TargetMode="External"/><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hyperlink" Target="https://wordpress.org/plugins/sucuri-scanner/" TargetMode="External"/><Relationship Id="rId5" Type="http://schemas.openxmlformats.org/officeDocument/2006/relationships/hyperlink" Target="https://wordpress.org/plugins/wp-rollback/" TargetMode="External"/><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hyperlink" Target="https://wordpress.org/plugins/pretty-link/" TargetMode="External"/><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hyperlink" Target="https://wordpress.org/plugins/democracy-poll/" TargetMode="External"/><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hyperlink" Target="https://github.com/qtranslate/qtranslate-xt" TargetMode="External"/><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hyperlink" Target="https://wordpress.org/plugins/paid-memberships-pro/" TargetMode="External"/><Relationship Id="rId5" Type="http://schemas.openxmlformats.org/officeDocument/2006/relationships/hyperlink" Target="https://www.paidmembershipspro.com/add-ons/" TargetMode="External"/><Relationship Id="rId6"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vc.ru/u/60090-ivan-palii" TargetMode="External"/><Relationship Id="rId5" Type="http://schemas.openxmlformats.org/officeDocument/2006/relationships/hyperlink" Target="https://t.me/sitecheckerpro" TargetMode="External"/><Relationship Id="rId6" Type="http://schemas.openxmlformats.org/officeDocument/2006/relationships/hyperlink" Target="https://ivanpalii.com/google-data-studio-templates/" TargetMode="External"/><Relationship Id="rId7" Type="http://schemas.openxmlformats.org/officeDocument/2006/relationships/hyperlink" Target="https://ivanpalii.com/about/" TargetMode="External"/></Relationships>
</file>

<file path=ppt/slides/_rels/slide20.xml.rels><?xml version="1.0" encoding="UTF-8" standalone="yes"?><Relationships xmlns="http://schemas.openxmlformats.org/package/2006/relationships"><Relationship Id="rId11" Type="http://schemas.openxmlformats.org/officeDocument/2006/relationships/hyperlink" Target="https://ru.wordpress.org/plugins/site-reviews/" TargetMode="External"/><Relationship Id="rId10" Type="http://schemas.openxmlformats.org/officeDocument/2006/relationships/hyperlink" Target="https://ru.wordpress.org/plugins/wp-postrating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omments" Target="../comments/comment7.xml"/><Relationship Id="rId4" Type="http://schemas.openxmlformats.org/officeDocument/2006/relationships/image" Target="../media/image3.jpg"/><Relationship Id="rId9" Type="http://schemas.openxmlformats.org/officeDocument/2006/relationships/hyperlink" Target="https://ru.wordpress.org/plugins/tinymce-advanced/" TargetMode="External"/><Relationship Id="rId5" Type="http://schemas.openxmlformats.org/officeDocument/2006/relationships/hyperlink" Target="https://ru.wordpress.org/plugins/cyr3lat/" TargetMode="External"/><Relationship Id="rId6" Type="http://schemas.openxmlformats.org/officeDocument/2006/relationships/hyperlink" Target="https://ru.wordpress.org/plugins/post-updated-date/" TargetMode="External"/><Relationship Id="rId7" Type="http://schemas.openxmlformats.org/officeDocument/2006/relationships/hyperlink" Target="https://ru.wordpress.org/plugins/enhanced-category-pages/" TargetMode="External"/><Relationship Id="rId8" Type="http://schemas.openxmlformats.org/officeDocument/2006/relationships/hyperlink" Target="https://ru.wordpress.org/plugins/redirec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8.xml"/><Relationship Id="rId4" Type="http://schemas.openxmlformats.org/officeDocument/2006/relationships/image" Target="../media/image3.jp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hyperlink" Target="https://kwork.ru/categories/website-repair/ispravlenie-oshibok" TargetMode="External"/><Relationship Id="rId5"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1" Type="http://schemas.openxmlformats.org/officeDocument/2006/relationships/hyperlink" Target="https://onlinemediamasters.com/" TargetMode="External"/><Relationship Id="rId10" Type="http://schemas.openxmlformats.org/officeDocument/2006/relationships/hyperlink" Target="https://onlinemediamasters.com/" TargetMode="External"/><Relationship Id="rId13" Type="http://schemas.openxmlformats.org/officeDocument/2006/relationships/hyperlink" Target="https://woorkup.com/" TargetMode="External"/><Relationship Id="rId12" Type="http://schemas.openxmlformats.org/officeDocument/2006/relationships/hyperlink" Target="https://www.wpbeginner.com/"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omments" Target="../comments/comment9.xml"/><Relationship Id="rId4" Type="http://schemas.openxmlformats.org/officeDocument/2006/relationships/image" Target="../media/image3.jpg"/><Relationship Id="rId9" Type="http://schemas.openxmlformats.org/officeDocument/2006/relationships/hyperlink" Target="http://wordpressinside.ru/" TargetMode="External"/><Relationship Id="rId5" Type="http://schemas.openxmlformats.org/officeDocument/2006/relationships/hyperlink" Target="https://wp-kama.ru/" TargetMode="External"/><Relationship Id="rId6" Type="http://schemas.openxmlformats.org/officeDocument/2006/relationships/hyperlink" Target="https://wp-kama.ru/" TargetMode="External"/><Relationship Id="rId7" Type="http://schemas.openxmlformats.org/officeDocument/2006/relationships/hyperlink" Target="https://misha.blog/" TargetMode="External"/><Relationship Id="rId8" Type="http://schemas.openxmlformats.org/officeDocument/2006/relationships/hyperlink" Target="https://misha.blo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hyperlink" Target="https://datastudio.google.com/u/0/reporting/2a8cb1bd-83a6-49b6-8bf6-2d9ea74d90c6/page/ApHdB"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hyperlink" Target="https://t.me/sitecheckerpro" TargetMode="External"/><Relationship Id="rId5" Type="http://schemas.openxmlformats.org/officeDocument/2006/relationships/hyperlink" Target="https://t.me/ivanpalii" TargetMode="External"/><Relationship Id="rId6" Type="http://schemas.openxmlformats.org/officeDocument/2006/relationships/hyperlink" Target="https://www.facebook.com/ivann.pali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1" Type="http://schemas.openxmlformats.org/officeDocument/2006/relationships/hyperlink" Target="http://www.nationalarchives.gov.uk" TargetMode="External"/><Relationship Id="rId10" Type="http://schemas.openxmlformats.org/officeDocument/2006/relationships/hyperlink" Target="http://www.washington.edu" TargetMode="External"/><Relationship Id="rId13" Type="http://schemas.openxmlformats.org/officeDocument/2006/relationships/hyperlink" Target="http://www.nginx.com" TargetMode="External"/><Relationship Id="rId12" Type="http://schemas.openxmlformats.org/officeDocument/2006/relationships/hyperlink" Target="https://thewaltdisneycompany.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3.jpg"/><Relationship Id="rId9" Type="http://schemas.openxmlformats.org/officeDocument/2006/relationships/hyperlink" Target="http://www.whitehouse.gov" TargetMode="External"/><Relationship Id="rId15" Type="http://schemas.openxmlformats.org/officeDocument/2006/relationships/hyperlink" Target="https://www.isitwp.com/popular-big-name-brands-using-wordpress/" TargetMode="External"/><Relationship Id="rId14" Type="http://schemas.openxmlformats.org/officeDocument/2006/relationships/hyperlink" Target="https://kinsta.com/blog/wordpress-site-examples/" TargetMode="External"/><Relationship Id="rId5" Type="http://schemas.openxmlformats.org/officeDocument/2006/relationships/hyperlink" Target="https://news.microsoft.com/" TargetMode="External"/><Relationship Id="rId6" Type="http://schemas.openxmlformats.org/officeDocument/2006/relationships/hyperlink" Target="http://www.thesun.co.uk" TargetMode="External"/><Relationship Id="rId7" Type="http://schemas.openxmlformats.org/officeDocument/2006/relationships/hyperlink" Target="https://techcrunch.com/" TargetMode="External"/><Relationship Id="rId8" Type="http://schemas.openxmlformats.org/officeDocument/2006/relationships/hyperlink" Target="https://techcrunc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3.jpg"/><Relationship Id="rId5" Type="http://schemas.openxmlformats.org/officeDocument/2006/relationships/image" Target="../media/image2.png"/><Relationship Id="rId6" Type="http://schemas.openxmlformats.org/officeDocument/2006/relationships/hyperlink" Target="https://kinsta.com/wordpress-market-sha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4.xml"/><Relationship Id="rId4" Type="http://schemas.openxmlformats.org/officeDocument/2006/relationships/image" Target="../media/image3.jpg"/><Relationship Id="rId5" Type="http://schemas.openxmlformats.org/officeDocument/2006/relationships/hyperlink" Target="https://themeforest.net/item/the7-responsive-multipurpose-wordpress-theme/5556590" TargetMode="External"/><Relationship Id="rId6" Type="http://schemas.openxmlformats.org/officeDocument/2006/relationships/hyperlink" Target="https://visualcomposer.com/" TargetMode="External"/><Relationship Id="rId7" Type="http://schemas.openxmlformats.org/officeDocument/2006/relationships/hyperlink" Target="https://themeforest.net/popular_item/by_category?category=wordpress" TargetMode="External"/><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5.xml"/><Relationship Id="rId4" Type="http://schemas.openxmlformats.org/officeDocument/2006/relationships/image" Target="../media/image3.jpg"/><Relationship Id="rId5" Type="http://schemas.openxmlformats.org/officeDocument/2006/relationships/hyperlink" Target="https://www.csshero.org/" TargetMode="External"/><Relationship Id="rId6" Type="http://schemas.openxmlformats.org/officeDocument/2006/relationships/hyperlink" Target="https://athemes.com/reviews/best-wordpress-page-builder-plugins-compared/" TargetMode="External"/><Relationship Id="rId7"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6.xml"/><Relationship Id="rId4" Type="http://schemas.openxmlformats.org/officeDocument/2006/relationships/image" Target="../media/image3.jpg"/><Relationship Id="rId5" Type="http://schemas.openxmlformats.org/officeDocument/2006/relationships/hyperlink" Target="https://wordpress.org/plugins/jetpack/" TargetMode="External"/><Relationship Id="rId6" Type="http://schemas.openxmlformats.org/officeDocument/2006/relationships/hyperlink" Target="https://jetpack.com/features/comparison/" TargetMode="External"/><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wordpress.org/plugins/akismet/" TargetMode="Externa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2593475" y="2310075"/>
            <a:ext cx="7807200" cy="24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FFFFFF"/>
                </a:solidFill>
                <a:latin typeface="Roboto"/>
                <a:ea typeface="Roboto"/>
                <a:cs typeface="Roboto"/>
                <a:sym typeface="Roboto"/>
              </a:rPr>
              <a:t>Оптимизация сайта на Wordpress: темы, плагины, лайфхаки</a:t>
            </a:r>
            <a:endParaRPr b="1" sz="30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30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sz="1800">
                <a:solidFill>
                  <a:srgbClr val="FFFFFF"/>
                </a:solidFill>
                <a:latin typeface="Roboto"/>
                <a:ea typeface="Roboto"/>
                <a:cs typeface="Roboto"/>
                <a:sym typeface="Roboto"/>
              </a:rPr>
              <a:t>Иван Палий, Product Manager в Sitechecker</a:t>
            </a:r>
            <a:endParaRPr sz="18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rgbClr val="000000"/>
              </a:buClr>
              <a:buSzPts val="11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2"/>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163" name="Google Shape;163;p22"/>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Sucuri Security</a:t>
            </a:r>
            <a:endParaRPr b="1" sz="2400">
              <a:latin typeface="Roboto"/>
              <a:ea typeface="Roboto"/>
              <a:cs typeface="Roboto"/>
              <a:sym typeface="Roboto"/>
            </a:endParaRPr>
          </a:p>
        </p:txBody>
      </p:sp>
      <p:sp>
        <p:nvSpPr>
          <p:cNvPr id="164" name="Google Shape;164;p22"/>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9</a:t>
            </a:r>
            <a:endParaRPr>
              <a:latin typeface="Roboto"/>
              <a:ea typeface="Roboto"/>
              <a:cs typeface="Roboto"/>
              <a:sym typeface="Roboto"/>
            </a:endParaRPr>
          </a:p>
        </p:txBody>
      </p:sp>
      <p:sp>
        <p:nvSpPr>
          <p:cNvPr id="165" name="Google Shape;165;p22"/>
          <p:cNvSpPr txBox="1"/>
          <p:nvPr/>
        </p:nvSpPr>
        <p:spPr>
          <a:xfrm>
            <a:off x="7120250" y="1929000"/>
            <a:ext cx="42879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Лог всех попыток входа в админку с IP адресами и логинами, под которыми пытались войти.</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Email уведомления по важным изменениям внутри плагинов и контента.</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Проверка на подозрительные javascript, iframes, редиректы, попадание в черные списки поисковиков и антивирусов.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Sucuri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66" name="Google Shape;166;p22"/>
          <p:cNvPicPr preferRelativeResize="0"/>
          <p:nvPr/>
        </p:nvPicPr>
        <p:blipFill>
          <a:blip r:embed="rId5">
            <a:alphaModFix/>
          </a:blip>
          <a:stretch>
            <a:fillRect/>
          </a:stretch>
        </p:blipFill>
        <p:spPr>
          <a:xfrm>
            <a:off x="654675" y="1803169"/>
            <a:ext cx="6176402" cy="37304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3"/>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172" name="Google Shape;172;p23"/>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Yoast SEO</a:t>
            </a:r>
            <a:endParaRPr b="1" sz="2400">
              <a:latin typeface="Roboto"/>
              <a:ea typeface="Roboto"/>
              <a:cs typeface="Roboto"/>
              <a:sym typeface="Roboto"/>
            </a:endParaRPr>
          </a:p>
        </p:txBody>
      </p:sp>
      <p:sp>
        <p:nvSpPr>
          <p:cNvPr id="173" name="Google Shape;173;p23"/>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10</a:t>
            </a:r>
            <a:endParaRPr>
              <a:latin typeface="Roboto"/>
              <a:ea typeface="Roboto"/>
              <a:cs typeface="Roboto"/>
              <a:sym typeface="Roboto"/>
            </a:endParaRPr>
          </a:p>
        </p:txBody>
      </p:sp>
      <p:sp>
        <p:nvSpPr>
          <p:cNvPr id="174" name="Google Shape;174;p23"/>
          <p:cNvSpPr txBox="1"/>
          <p:nvPr/>
        </p:nvSpPr>
        <p:spPr>
          <a:xfrm>
            <a:off x="6490850" y="1810975"/>
            <a:ext cx="45501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Редактирование файлов robots.txt, htaccess.</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Подсказки по оптимизации конкретной страницы.</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Редактирование мета-тегов title, description, robots, canonical, тегов open graph, twitter card.</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Управление правилами индексации разных типов страниц.</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Yoast SEO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75" name="Google Shape;175;p23"/>
          <p:cNvPicPr preferRelativeResize="0"/>
          <p:nvPr/>
        </p:nvPicPr>
        <p:blipFill>
          <a:blip r:embed="rId5">
            <a:alphaModFix/>
          </a:blip>
          <a:stretch>
            <a:fillRect/>
          </a:stretch>
        </p:blipFill>
        <p:spPr>
          <a:xfrm>
            <a:off x="653696" y="1586650"/>
            <a:ext cx="5136050" cy="3973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4"/>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181" name="Google Shape;181;p24"/>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Contact Form 7 + Flamingo</a:t>
            </a:r>
            <a:endParaRPr b="1" sz="2400">
              <a:latin typeface="Roboto"/>
              <a:ea typeface="Roboto"/>
              <a:cs typeface="Roboto"/>
              <a:sym typeface="Roboto"/>
            </a:endParaRPr>
          </a:p>
        </p:txBody>
      </p:sp>
      <p:sp>
        <p:nvSpPr>
          <p:cNvPr id="182" name="Google Shape;182;p24"/>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11</a:t>
            </a:r>
            <a:endParaRPr>
              <a:latin typeface="Roboto"/>
              <a:ea typeface="Roboto"/>
              <a:cs typeface="Roboto"/>
              <a:sym typeface="Roboto"/>
            </a:endParaRPr>
          </a:p>
        </p:txBody>
      </p:sp>
      <p:sp>
        <p:nvSpPr>
          <p:cNvPr id="183" name="Google Shape;183;p24"/>
          <p:cNvSpPr txBox="1"/>
          <p:nvPr/>
        </p:nvSpPr>
        <p:spPr>
          <a:xfrm>
            <a:off x="6464625" y="2138850"/>
            <a:ext cx="48912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Contact Form 7 помогает создавать хорошие формы и настраивать уведомления при их отправке.</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Flamingo помогает сохранять все заполненные формы.</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Подключайте рекапчу при создании форм, иначе засыпет спамом.</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Contact Form 7 на wordpress.org &gt;&gt;</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5"/>
              </a:rPr>
              <a:t>Плагин Flamingo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84" name="Google Shape;184;p24"/>
          <p:cNvPicPr preferRelativeResize="0"/>
          <p:nvPr/>
        </p:nvPicPr>
        <p:blipFill>
          <a:blip r:embed="rId6">
            <a:alphaModFix/>
          </a:blip>
          <a:stretch>
            <a:fillRect/>
          </a:stretch>
        </p:blipFill>
        <p:spPr>
          <a:xfrm>
            <a:off x="666851" y="1363750"/>
            <a:ext cx="5552424" cy="4668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5"/>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190" name="Google Shape;190;p25"/>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a:t>
            </a:r>
            <a:r>
              <a:rPr b="1" lang="en-US" sz="2400">
                <a:latin typeface="Roboto"/>
                <a:ea typeface="Roboto"/>
                <a:cs typeface="Roboto"/>
                <a:sym typeface="Roboto"/>
              </a:rPr>
              <a:t>EWWW Image Optimizer</a:t>
            </a:r>
            <a:endParaRPr b="1" sz="2400">
              <a:latin typeface="Roboto"/>
              <a:ea typeface="Roboto"/>
              <a:cs typeface="Roboto"/>
              <a:sym typeface="Roboto"/>
            </a:endParaRPr>
          </a:p>
        </p:txBody>
      </p:sp>
      <p:sp>
        <p:nvSpPr>
          <p:cNvPr id="191" name="Google Shape;191;p25"/>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12</a:t>
            </a:r>
            <a:endParaRPr>
              <a:latin typeface="Roboto"/>
              <a:ea typeface="Roboto"/>
              <a:cs typeface="Roboto"/>
              <a:sym typeface="Roboto"/>
            </a:endParaRPr>
          </a:p>
        </p:txBody>
      </p:sp>
      <p:sp>
        <p:nvSpPr>
          <p:cNvPr id="192" name="Google Shape;192;p25"/>
          <p:cNvSpPr txBox="1"/>
          <p:nvPr/>
        </p:nvSpPr>
        <p:spPr>
          <a:xfrm>
            <a:off x="6818675" y="2138800"/>
            <a:ext cx="417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Автоматическое сжатие размера картинок при загрузке.</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EWWW Image Optimizer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5"/>
              </a:rPr>
              <a:t>Плагин Imagify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93" name="Google Shape;193;p25"/>
          <p:cNvPicPr preferRelativeResize="0"/>
          <p:nvPr/>
        </p:nvPicPr>
        <p:blipFill>
          <a:blip r:embed="rId6">
            <a:alphaModFix/>
          </a:blip>
          <a:stretch>
            <a:fillRect/>
          </a:stretch>
        </p:blipFill>
        <p:spPr>
          <a:xfrm>
            <a:off x="661024" y="1629252"/>
            <a:ext cx="5397099" cy="42321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199" name="Google Shape;199;p26"/>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a:t>
            </a:r>
            <a:r>
              <a:rPr b="1" lang="en-US" sz="2400">
                <a:latin typeface="Roboto"/>
                <a:ea typeface="Roboto"/>
                <a:cs typeface="Roboto"/>
                <a:sym typeface="Roboto"/>
              </a:rPr>
              <a:t>W3 Total Cache</a:t>
            </a:r>
            <a:endParaRPr b="1" sz="2400">
              <a:latin typeface="Roboto"/>
              <a:ea typeface="Roboto"/>
              <a:cs typeface="Roboto"/>
              <a:sym typeface="Roboto"/>
            </a:endParaRPr>
          </a:p>
        </p:txBody>
      </p:sp>
      <p:sp>
        <p:nvSpPr>
          <p:cNvPr id="200" name="Google Shape;200;p26"/>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13</a:t>
            </a:r>
            <a:endParaRPr>
              <a:latin typeface="Roboto"/>
              <a:ea typeface="Roboto"/>
              <a:cs typeface="Roboto"/>
              <a:sym typeface="Roboto"/>
            </a:endParaRPr>
          </a:p>
        </p:txBody>
      </p:sp>
      <p:sp>
        <p:nvSpPr>
          <p:cNvPr id="201" name="Google Shape;201;p26"/>
          <p:cNvSpPr txBox="1"/>
          <p:nvPr/>
        </p:nvSpPr>
        <p:spPr>
          <a:xfrm>
            <a:off x="6595725" y="1810325"/>
            <a:ext cx="4405800" cy="41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Оптимизация скорости загрузки страниц</a:t>
            </a:r>
            <a:r>
              <a:rPr lang="en-US" sz="1800">
                <a:latin typeface="Roboto"/>
                <a:ea typeface="Roboto"/>
                <a:cs typeface="Roboto"/>
                <a:sym typeface="Roboto"/>
              </a:rPr>
              <a:t> за счет кеширования, сжатия файлов CSS, JS, подключения CDN.</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Не забывайте сбрасывать весь кеш, когда делаете какие-то изменения в дизайне сайта, страниц (кнопка </a:t>
            </a:r>
            <a:r>
              <a:rPr b="1" lang="en-US" sz="1800">
                <a:latin typeface="Roboto"/>
                <a:ea typeface="Roboto"/>
                <a:cs typeface="Roboto"/>
                <a:sym typeface="Roboto"/>
              </a:rPr>
              <a:t>empty all caches</a:t>
            </a:r>
            <a:r>
              <a:rPr lang="en-US" sz="1800">
                <a:latin typeface="Roboto"/>
                <a:ea typeface="Roboto"/>
                <a:cs typeface="Roboto"/>
                <a:sym typeface="Roboto"/>
              </a:rPr>
              <a:t> на дешборде плагина)</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W3 Total Cache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5"/>
              </a:rPr>
              <a:t>Инструкция по настройке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02" name="Google Shape;202;p26"/>
          <p:cNvPicPr preferRelativeResize="0"/>
          <p:nvPr/>
        </p:nvPicPr>
        <p:blipFill>
          <a:blip r:embed="rId6">
            <a:alphaModFix/>
          </a:blip>
          <a:stretch>
            <a:fillRect/>
          </a:stretch>
        </p:blipFill>
        <p:spPr>
          <a:xfrm>
            <a:off x="642951" y="1324375"/>
            <a:ext cx="5248001" cy="4851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7"/>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08" name="Google Shape;208;p27"/>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UpdraftPlus</a:t>
            </a:r>
            <a:endParaRPr b="1" sz="2400">
              <a:latin typeface="Roboto"/>
              <a:ea typeface="Roboto"/>
              <a:cs typeface="Roboto"/>
              <a:sym typeface="Roboto"/>
            </a:endParaRPr>
          </a:p>
        </p:txBody>
      </p:sp>
      <p:sp>
        <p:nvSpPr>
          <p:cNvPr id="209" name="Google Shape;209;p27"/>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14</a:t>
            </a:r>
            <a:endParaRPr>
              <a:latin typeface="Roboto"/>
              <a:ea typeface="Roboto"/>
              <a:cs typeface="Roboto"/>
              <a:sym typeface="Roboto"/>
            </a:endParaRPr>
          </a:p>
        </p:txBody>
      </p:sp>
      <p:sp>
        <p:nvSpPr>
          <p:cNvPr id="210" name="Google Shape;210;p27"/>
          <p:cNvSpPr txBox="1"/>
          <p:nvPr/>
        </p:nvSpPr>
        <p:spPr>
          <a:xfrm>
            <a:off x="6858000" y="1929000"/>
            <a:ext cx="44319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Быстрое решение для создания бэкапов. </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Наиболее актуально создание бекапов вручную перед обновлением версии Wordpress, темы, плагинов.</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Еще лучше комбинировать его с плагином WP Rollback, который помогает откатывать плагин, тему к конкретной версии.</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UpdraftPlus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5"/>
              </a:rPr>
              <a:t>Плагин WP Rollback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11" name="Google Shape;211;p27"/>
          <p:cNvPicPr preferRelativeResize="0"/>
          <p:nvPr/>
        </p:nvPicPr>
        <p:blipFill>
          <a:blip r:embed="rId6">
            <a:alphaModFix/>
          </a:blip>
          <a:stretch>
            <a:fillRect/>
          </a:stretch>
        </p:blipFill>
        <p:spPr>
          <a:xfrm>
            <a:off x="662675" y="1376850"/>
            <a:ext cx="5918224" cy="47861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8"/>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17" name="Google Shape;217;p28"/>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Pretty Links</a:t>
            </a:r>
            <a:endParaRPr b="1" sz="2400">
              <a:latin typeface="Roboto"/>
              <a:ea typeface="Roboto"/>
              <a:cs typeface="Roboto"/>
              <a:sym typeface="Roboto"/>
            </a:endParaRPr>
          </a:p>
        </p:txBody>
      </p:sp>
      <p:sp>
        <p:nvSpPr>
          <p:cNvPr id="218" name="Google Shape;218;p28"/>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15</a:t>
            </a:r>
            <a:endParaRPr>
              <a:latin typeface="Roboto"/>
              <a:ea typeface="Roboto"/>
              <a:cs typeface="Roboto"/>
              <a:sym typeface="Roboto"/>
            </a:endParaRPr>
          </a:p>
        </p:txBody>
      </p:sp>
      <p:sp>
        <p:nvSpPr>
          <p:cNvPr id="219" name="Google Shape;219;p28"/>
          <p:cNvSpPr txBox="1"/>
          <p:nvPr/>
        </p:nvSpPr>
        <p:spPr>
          <a:xfrm>
            <a:off x="6267925" y="1915875"/>
            <a:ext cx="4431900" cy="3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Удобное решение для создания и отслеживания редиректов с партнерскими ссылками.</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Только статистику по кликам лучше смотреть по самостоятельно настроенному событию в Google Analytics, Яндекс.Метрике.</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Pretty Links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20" name="Google Shape;220;p28"/>
          <p:cNvPicPr preferRelativeResize="0"/>
          <p:nvPr/>
        </p:nvPicPr>
        <p:blipFill>
          <a:blip r:embed="rId5">
            <a:alphaModFix/>
          </a:blip>
          <a:stretch>
            <a:fillRect/>
          </a:stretch>
        </p:blipFill>
        <p:spPr>
          <a:xfrm>
            <a:off x="668650" y="1429325"/>
            <a:ext cx="4645724" cy="4484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9"/>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26" name="Google Shape;226;p29"/>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Democracy Poll</a:t>
            </a:r>
            <a:endParaRPr b="1" sz="2400">
              <a:latin typeface="Roboto"/>
              <a:ea typeface="Roboto"/>
              <a:cs typeface="Roboto"/>
              <a:sym typeface="Roboto"/>
            </a:endParaRPr>
          </a:p>
        </p:txBody>
      </p:sp>
      <p:sp>
        <p:nvSpPr>
          <p:cNvPr id="227" name="Google Shape;227;p29"/>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16</a:t>
            </a:r>
            <a:endParaRPr>
              <a:latin typeface="Roboto"/>
              <a:ea typeface="Roboto"/>
              <a:cs typeface="Roboto"/>
              <a:sym typeface="Roboto"/>
            </a:endParaRPr>
          </a:p>
        </p:txBody>
      </p:sp>
      <p:sp>
        <p:nvSpPr>
          <p:cNvPr id="228" name="Google Shape;228;p29"/>
          <p:cNvSpPr txBox="1"/>
          <p:nvPr/>
        </p:nvSpPr>
        <p:spPr>
          <a:xfrm>
            <a:off x="6858000" y="1929000"/>
            <a:ext cx="4431900" cy="368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Идеальный плагин для создания опросов.</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Хорошо помогает при расширении контента: каждый новый проголосовавший пользователь делает страницу ценнее.</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Democracy Poll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29" name="Google Shape;229;p29"/>
          <p:cNvPicPr preferRelativeResize="0"/>
          <p:nvPr/>
        </p:nvPicPr>
        <p:blipFill>
          <a:blip r:embed="rId5">
            <a:alphaModFix/>
          </a:blip>
          <a:stretch>
            <a:fillRect/>
          </a:stretch>
        </p:blipFill>
        <p:spPr>
          <a:xfrm>
            <a:off x="652325" y="1639100"/>
            <a:ext cx="5699801" cy="3973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0"/>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35" name="Google Shape;235;p30"/>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qTranslate XT</a:t>
            </a:r>
            <a:endParaRPr b="1" sz="2400">
              <a:latin typeface="Roboto"/>
              <a:ea typeface="Roboto"/>
              <a:cs typeface="Roboto"/>
              <a:sym typeface="Roboto"/>
            </a:endParaRPr>
          </a:p>
        </p:txBody>
      </p:sp>
      <p:sp>
        <p:nvSpPr>
          <p:cNvPr id="236" name="Google Shape;236;p30"/>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17</a:t>
            </a:r>
            <a:endParaRPr>
              <a:latin typeface="Roboto"/>
              <a:ea typeface="Roboto"/>
              <a:cs typeface="Roboto"/>
              <a:sym typeface="Roboto"/>
            </a:endParaRPr>
          </a:p>
        </p:txBody>
      </p:sp>
      <p:sp>
        <p:nvSpPr>
          <p:cNvPr id="237" name="Google Shape;237;p30"/>
          <p:cNvSpPr txBox="1"/>
          <p:nvPr/>
        </p:nvSpPr>
        <p:spPr>
          <a:xfrm>
            <a:off x="6858000" y="1929000"/>
            <a:ext cx="4431900" cy="3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Плагин для внедрения мультиязычности через подпапки.</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Здесь вероятнее всего понадобятся дополнительные плагины, чтобы работала синхронизация с Yoast SEO и подобными плагинами.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qTranslate XT на github.com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38" name="Google Shape;238;p30"/>
          <p:cNvPicPr preferRelativeResize="0"/>
          <p:nvPr/>
        </p:nvPicPr>
        <p:blipFill>
          <a:blip r:embed="rId5">
            <a:alphaModFix/>
          </a:blip>
          <a:stretch>
            <a:fillRect/>
          </a:stretch>
        </p:blipFill>
        <p:spPr>
          <a:xfrm>
            <a:off x="668850" y="1833825"/>
            <a:ext cx="5874452" cy="34375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1"/>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44" name="Google Shape;244;p31"/>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Paid Memberships Pro</a:t>
            </a:r>
            <a:endParaRPr b="1" sz="2400">
              <a:latin typeface="Roboto"/>
              <a:ea typeface="Roboto"/>
              <a:cs typeface="Roboto"/>
              <a:sym typeface="Roboto"/>
            </a:endParaRPr>
          </a:p>
        </p:txBody>
      </p:sp>
      <p:sp>
        <p:nvSpPr>
          <p:cNvPr id="245" name="Google Shape;245;p31"/>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18</a:t>
            </a:r>
            <a:endParaRPr>
              <a:latin typeface="Roboto"/>
              <a:ea typeface="Roboto"/>
              <a:cs typeface="Roboto"/>
              <a:sym typeface="Roboto"/>
            </a:endParaRPr>
          </a:p>
        </p:txBody>
      </p:sp>
      <p:sp>
        <p:nvSpPr>
          <p:cNvPr id="246" name="Google Shape;246;p31"/>
          <p:cNvSpPr txBox="1"/>
          <p:nvPr/>
        </p:nvSpPr>
        <p:spPr>
          <a:xfrm>
            <a:off x="7120250" y="1929000"/>
            <a:ext cx="42879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Плагин для внедрения платной подписки на сайте.</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Внутри есть возможность создания аффилиатской программы с отчетностью для пользователей.</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Около 90 дополнений.</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Paid Memberships Pro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5"/>
              </a:rPr>
              <a:t>Все дополнения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47" name="Google Shape;247;p31"/>
          <p:cNvPicPr preferRelativeResize="0"/>
          <p:nvPr/>
        </p:nvPicPr>
        <p:blipFill>
          <a:blip r:embed="rId6">
            <a:alphaModFix/>
          </a:blip>
          <a:stretch>
            <a:fillRect/>
          </a:stretch>
        </p:blipFill>
        <p:spPr>
          <a:xfrm>
            <a:off x="672300" y="1824100"/>
            <a:ext cx="6043110" cy="3578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91" name="Google Shape;91;p14"/>
          <p:cNvSpPr txBox="1"/>
          <p:nvPr>
            <p:ph type="title"/>
          </p:nvPr>
        </p:nvSpPr>
        <p:spPr>
          <a:xfrm>
            <a:off x="4052875" y="759300"/>
            <a:ext cx="4830000" cy="374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lang="en-US" sz="2400">
                <a:latin typeface="Roboto"/>
                <a:ea typeface="Roboto"/>
                <a:cs typeface="Roboto"/>
                <a:sym typeface="Roboto"/>
              </a:rPr>
              <a:t>                   </a:t>
            </a:r>
            <a:r>
              <a:rPr b="1" lang="en-US" sz="2400">
                <a:latin typeface="Roboto"/>
                <a:ea typeface="Roboto"/>
                <a:cs typeface="Roboto"/>
                <a:sym typeface="Roboto"/>
              </a:rPr>
              <a:t>О</a:t>
            </a:r>
            <a:r>
              <a:rPr b="1" lang="en-US" sz="2400">
                <a:latin typeface="Roboto"/>
                <a:ea typeface="Roboto"/>
                <a:cs typeface="Roboto"/>
                <a:sym typeface="Roboto"/>
              </a:rPr>
              <a:t> себе</a:t>
            </a:r>
            <a:r>
              <a:rPr lang="en-US" sz="2400">
                <a:latin typeface="Roboto"/>
                <a:ea typeface="Roboto"/>
                <a:cs typeface="Roboto"/>
                <a:sym typeface="Roboto"/>
              </a:rPr>
              <a:t> </a:t>
            </a:r>
            <a:endParaRPr i="0" sz="2400" u="none" cap="none" strike="noStrike">
              <a:solidFill>
                <a:schemeClr val="dk1"/>
              </a:solidFill>
              <a:latin typeface="Roboto"/>
              <a:ea typeface="Roboto"/>
              <a:cs typeface="Roboto"/>
              <a:sym typeface="Roboto"/>
            </a:endParaRPr>
          </a:p>
        </p:txBody>
      </p:sp>
      <p:sp>
        <p:nvSpPr>
          <p:cNvPr id="92" name="Google Shape;92;p14"/>
          <p:cNvSpPr txBox="1"/>
          <p:nvPr>
            <p:ph idx="1" type="body"/>
          </p:nvPr>
        </p:nvSpPr>
        <p:spPr>
          <a:xfrm>
            <a:off x="2636050" y="2011475"/>
            <a:ext cx="7728600" cy="34827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sz="1800">
              <a:latin typeface="Roboto"/>
              <a:ea typeface="Roboto"/>
              <a:cs typeface="Roboto"/>
              <a:sym typeface="Roboto"/>
            </a:endParaRPr>
          </a:p>
          <a:p>
            <a:pPr indent="-342900" lvl="0" marL="457200" rtl="0" algn="l">
              <a:lnSpc>
                <a:spcPct val="100000"/>
              </a:lnSpc>
              <a:spcBef>
                <a:spcPts val="0"/>
              </a:spcBef>
              <a:spcAft>
                <a:spcPts val="0"/>
              </a:spcAft>
              <a:buClr>
                <a:schemeClr val="dk1"/>
              </a:buClr>
              <a:buSzPts val="1800"/>
              <a:buFont typeface="Roboto"/>
              <a:buAutoNum type="arabicPeriod"/>
            </a:pPr>
            <a:r>
              <a:rPr lang="en-US" sz="1800">
                <a:latin typeface="Roboto"/>
                <a:ea typeface="Roboto"/>
                <a:cs typeface="Roboto"/>
                <a:sym typeface="Roboto"/>
              </a:rPr>
              <a:t>5+ лет в маркетинге</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AutoNum type="arabicPeriod"/>
            </a:pPr>
            <a:r>
              <a:rPr lang="en-US" sz="1800">
                <a:latin typeface="Roboto"/>
                <a:ea typeface="Roboto"/>
                <a:cs typeface="Roboto"/>
                <a:sym typeface="Roboto"/>
              </a:rPr>
              <a:t>Продвигал на Wordpress: </a:t>
            </a:r>
            <a:endParaRPr sz="1800">
              <a:latin typeface="Roboto"/>
              <a:ea typeface="Roboto"/>
              <a:cs typeface="Roboto"/>
              <a:sym typeface="Roboto"/>
            </a:endParaRPr>
          </a:p>
          <a:p>
            <a:pPr indent="-342900" lvl="1" marL="914400" rtl="0" algn="l">
              <a:lnSpc>
                <a:spcPct val="100000"/>
              </a:lnSpc>
              <a:spcBef>
                <a:spcPts val="0"/>
              </a:spcBef>
              <a:spcAft>
                <a:spcPts val="0"/>
              </a:spcAft>
              <a:buSzPts val="1800"/>
              <a:buFont typeface="Roboto"/>
              <a:buChar char="•"/>
            </a:pPr>
            <a:r>
              <a:rPr lang="en-US" sz="1800">
                <a:latin typeface="Roboto"/>
                <a:ea typeface="Roboto"/>
                <a:cs typeface="Roboto"/>
                <a:sym typeface="Roboto"/>
              </a:rPr>
              <a:t>интернет-магазины (apomed24.ru, kupitfissman.com.ua);</a:t>
            </a:r>
            <a:endParaRPr sz="1800">
              <a:latin typeface="Roboto"/>
              <a:ea typeface="Roboto"/>
              <a:cs typeface="Roboto"/>
              <a:sym typeface="Roboto"/>
            </a:endParaRPr>
          </a:p>
          <a:p>
            <a:pPr indent="-342900" lvl="1" marL="914400" rtl="0" algn="l">
              <a:lnSpc>
                <a:spcPct val="100000"/>
              </a:lnSpc>
              <a:spcBef>
                <a:spcPts val="0"/>
              </a:spcBef>
              <a:spcAft>
                <a:spcPts val="0"/>
              </a:spcAft>
              <a:buSzPts val="1800"/>
              <a:buFont typeface="Roboto"/>
              <a:buChar char="•"/>
            </a:pPr>
            <a:r>
              <a:rPr lang="en-US" sz="1800">
                <a:latin typeface="Roboto"/>
                <a:ea typeface="Roboto"/>
                <a:cs typeface="Roboto"/>
                <a:sym typeface="Roboto"/>
              </a:rPr>
              <a:t>SaaS продукты (sitechecker.pro, copywritely.com, kparser.com);</a:t>
            </a:r>
            <a:endParaRPr sz="1800">
              <a:latin typeface="Roboto"/>
              <a:ea typeface="Roboto"/>
              <a:cs typeface="Roboto"/>
              <a:sym typeface="Roboto"/>
            </a:endParaRPr>
          </a:p>
          <a:p>
            <a:pPr indent="-342900" lvl="1" marL="914400" rtl="0" algn="l">
              <a:lnSpc>
                <a:spcPct val="100000"/>
              </a:lnSpc>
              <a:spcBef>
                <a:spcPts val="0"/>
              </a:spcBef>
              <a:spcAft>
                <a:spcPts val="0"/>
              </a:spcAft>
              <a:buSzPts val="1800"/>
              <a:buFont typeface="Roboto"/>
              <a:buChar char="•"/>
            </a:pPr>
            <a:r>
              <a:rPr lang="en-US" sz="1800">
                <a:latin typeface="Roboto"/>
                <a:ea typeface="Roboto"/>
                <a:cs typeface="Roboto"/>
                <a:sym typeface="Roboto"/>
              </a:rPr>
              <a:t>блоги (brammels.com, ivanpalii.com). </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AutoNum type="arabicPeriod"/>
            </a:pPr>
            <a:r>
              <a:rPr lang="en-US" sz="1800">
                <a:latin typeface="Roboto"/>
                <a:ea typeface="Roboto"/>
                <a:cs typeface="Roboto"/>
                <a:sym typeface="Roboto"/>
              </a:rPr>
              <a:t>Пишу статьи на </a:t>
            </a:r>
            <a:r>
              <a:rPr lang="en-US" sz="1800" u="sng">
                <a:solidFill>
                  <a:schemeClr val="hlink"/>
                </a:solidFill>
                <a:latin typeface="Roboto"/>
                <a:ea typeface="Roboto"/>
                <a:cs typeface="Roboto"/>
                <a:sym typeface="Roboto"/>
                <a:hlinkClick r:id="rId4"/>
              </a:rPr>
              <a:t>VC.RU</a:t>
            </a:r>
            <a:r>
              <a:rPr lang="en-US" sz="1800">
                <a:latin typeface="Roboto"/>
                <a:ea typeface="Roboto"/>
                <a:cs typeface="Roboto"/>
                <a:sym typeface="Roboto"/>
              </a:rPr>
              <a:t>, веду </a:t>
            </a:r>
            <a:r>
              <a:rPr lang="en-US" sz="1800" u="sng">
                <a:solidFill>
                  <a:schemeClr val="hlink"/>
                </a:solidFill>
                <a:latin typeface="Roboto"/>
                <a:ea typeface="Roboto"/>
                <a:cs typeface="Roboto"/>
                <a:sym typeface="Roboto"/>
                <a:hlinkClick r:id="rId5"/>
              </a:rPr>
              <a:t>телеграм-канал</a:t>
            </a:r>
            <a:r>
              <a:rPr lang="en-US" sz="1800">
                <a:latin typeface="Roboto"/>
                <a:ea typeface="Roboto"/>
                <a:cs typeface="Roboto"/>
                <a:sym typeface="Roboto"/>
              </a:rPr>
              <a:t>, создаю </a:t>
            </a:r>
            <a:r>
              <a:rPr lang="en-US" sz="1800" u="sng">
                <a:solidFill>
                  <a:schemeClr val="hlink"/>
                </a:solidFill>
                <a:latin typeface="Roboto"/>
                <a:ea typeface="Roboto"/>
                <a:cs typeface="Roboto"/>
                <a:sym typeface="Roboto"/>
                <a:hlinkClick r:id="rId6"/>
              </a:rPr>
              <a:t>SEO отчеты в Google Data Studio</a:t>
            </a:r>
            <a:r>
              <a:rPr lang="en-US" sz="1800">
                <a:latin typeface="Roboto"/>
                <a:ea typeface="Roboto"/>
                <a:cs typeface="Roboto"/>
                <a:sym typeface="Roboto"/>
              </a:rPr>
              <a:t>.</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AutoNum type="arabicPeriod"/>
            </a:pPr>
            <a:r>
              <a:rPr lang="en-US" sz="1800">
                <a:latin typeface="Roboto"/>
                <a:ea typeface="Roboto"/>
                <a:cs typeface="Roboto"/>
                <a:sym typeface="Roboto"/>
              </a:rPr>
              <a:t>Сейчас держу фокус на развитии продукта Sitechecker.</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rPr lang="en-US" sz="1800">
                <a:latin typeface="Roboto"/>
                <a:ea typeface="Roboto"/>
                <a:cs typeface="Roboto"/>
                <a:sym typeface="Roboto"/>
              </a:rPr>
              <a:t>Детали здесь &gt;&gt; </a:t>
            </a:r>
            <a:r>
              <a:rPr lang="en-US" sz="1800" u="sng">
                <a:solidFill>
                  <a:schemeClr val="hlink"/>
                </a:solidFill>
                <a:latin typeface="Roboto"/>
                <a:ea typeface="Roboto"/>
                <a:cs typeface="Roboto"/>
                <a:sym typeface="Roboto"/>
                <a:hlinkClick r:id="rId7"/>
              </a:rPr>
              <a:t>https://ivanpalii.com/about/</a:t>
            </a:r>
            <a:endParaRPr sz="1800">
              <a:latin typeface="Roboto"/>
              <a:ea typeface="Roboto"/>
              <a:cs typeface="Roboto"/>
              <a:sym typeface="Roboto"/>
            </a:endParaRPr>
          </a:p>
          <a:p>
            <a:pPr indent="0" lvl="0" marL="457200" rtl="0" algn="l">
              <a:lnSpc>
                <a:spcPct val="100000"/>
              </a:lnSpc>
              <a:spcBef>
                <a:spcPts val="0"/>
              </a:spcBef>
              <a:spcAft>
                <a:spcPts val="0"/>
              </a:spcAft>
              <a:buNone/>
            </a:pPr>
            <a:r>
              <a:t/>
            </a:r>
            <a:endParaRPr sz="1800">
              <a:latin typeface="Roboto"/>
              <a:ea typeface="Roboto"/>
              <a:cs typeface="Roboto"/>
              <a:sym typeface="Roboto"/>
            </a:endParaRPr>
          </a:p>
          <a:p>
            <a:pPr indent="0" lvl="0" marL="457200" rtl="0" algn="l">
              <a:lnSpc>
                <a:spcPct val="100000"/>
              </a:lnSpc>
              <a:spcBef>
                <a:spcPts val="0"/>
              </a:spcBef>
              <a:spcAft>
                <a:spcPts val="0"/>
              </a:spcAft>
              <a:buNone/>
            </a:pPr>
            <a:r>
              <a:t/>
            </a:r>
            <a:endParaRPr sz="1800">
              <a:latin typeface="Roboto"/>
              <a:ea typeface="Roboto"/>
              <a:cs typeface="Roboto"/>
              <a:sym typeface="Roboto"/>
            </a:endParaRPr>
          </a:p>
          <a:p>
            <a:pPr indent="0" lvl="0" marL="457200" rtl="0" algn="l">
              <a:lnSpc>
                <a:spcPct val="100000"/>
              </a:lnSpc>
              <a:spcBef>
                <a:spcPts val="0"/>
              </a:spcBef>
              <a:spcAft>
                <a:spcPts val="0"/>
              </a:spcAft>
              <a:buNone/>
            </a:pPr>
            <a:r>
              <a:t/>
            </a:r>
            <a:endParaRPr sz="1800">
              <a:latin typeface="Roboto"/>
              <a:ea typeface="Roboto"/>
              <a:cs typeface="Roboto"/>
              <a:sym typeface="Roboto"/>
            </a:endParaRPr>
          </a:p>
        </p:txBody>
      </p:sp>
      <p:sp>
        <p:nvSpPr>
          <p:cNvPr id="93" name="Google Shape;93;p14"/>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2"/>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253" name="Google Shape;253;p32"/>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Еще в копилку</a:t>
            </a:r>
            <a:endParaRPr b="1" sz="2400">
              <a:latin typeface="Roboto"/>
              <a:ea typeface="Roboto"/>
              <a:cs typeface="Roboto"/>
              <a:sym typeface="Roboto"/>
            </a:endParaRPr>
          </a:p>
        </p:txBody>
      </p:sp>
      <p:sp>
        <p:nvSpPr>
          <p:cNvPr id="254" name="Google Shape;254;p32"/>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1</a:t>
            </a:r>
            <a:r>
              <a:rPr lang="en-US">
                <a:latin typeface="Roboto"/>
                <a:ea typeface="Roboto"/>
                <a:cs typeface="Roboto"/>
                <a:sym typeface="Roboto"/>
              </a:rPr>
              <a:t>9</a:t>
            </a:r>
            <a:endParaRPr>
              <a:latin typeface="Roboto"/>
              <a:ea typeface="Roboto"/>
              <a:cs typeface="Roboto"/>
              <a:sym typeface="Roboto"/>
            </a:endParaRPr>
          </a:p>
        </p:txBody>
      </p:sp>
      <p:sp>
        <p:nvSpPr>
          <p:cNvPr id="255" name="Google Shape;255;p32"/>
          <p:cNvSpPr txBox="1"/>
          <p:nvPr/>
        </p:nvSpPr>
        <p:spPr>
          <a:xfrm>
            <a:off x="2909550" y="1601175"/>
            <a:ext cx="6372900" cy="4102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u="sng">
                <a:solidFill>
                  <a:schemeClr val="hlink"/>
                </a:solidFill>
                <a:latin typeface="Roboto"/>
                <a:ea typeface="Roboto"/>
                <a:cs typeface="Roboto"/>
                <a:sym typeface="Roboto"/>
                <a:hlinkClick r:id="rId5"/>
              </a:rPr>
              <a:t>Cyr to Lat enhanced</a:t>
            </a:r>
            <a:r>
              <a:rPr lang="en-US" sz="1800">
                <a:solidFill>
                  <a:schemeClr val="dk1"/>
                </a:solidFill>
                <a:latin typeface="Roboto"/>
                <a:ea typeface="Roboto"/>
                <a:cs typeface="Roboto"/>
                <a:sym typeface="Roboto"/>
              </a:rPr>
              <a:t> - для транслитерации кириллицы в латиницу в урлах.</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u="sng">
                <a:solidFill>
                  <a:schemeClr val="hlink"/>
                </a:solidFill>
                <a:latin typeface="Roboto"/>
                <a:ea typeface="Roboto"/>
                <a:cs typeface="Roboto"/>
                <a:sym typeface="Roboto"/>
                <a:hlinkClick r:id="rId6"/>
              </a:rPr>
              <a:t>Posts Modified Date</a:t>
            </a:r>
            <a:r>
              <a:rPr lang="en-US" sz="1800">
                <a:latin typeface="Roboto"/>
                <a:ea typeface="Roboto"/>
                <a:cs typeface="Roboto"/>
                <a:sym typeface="Roboto"/>
              </a:rPr>
              <a:t> - для отображения даты изменения поста.</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u="sng">
                <a:solidFill>
                  <a:schemeClr val="hlink"/>
                </a:solidFill>
                <a:latin typeface="Roboto"/>
                <a:ea typeface="Roboto"/>
                <a:cs typeface="Roboto"/>
                <a:sym typeface="Roboto"/>
                <a:hlinkClick r:id="rId7"/>
              </a:rPr>
              <a:t>Enhanced Category Pages</a:t>
            </a:r>
            <a:r>
              <a:rPr lang="en-US" sz="1800">
                <a:latin typeface="Roboto"/>
                <a:ea typeface="Roboto"/>
                <a:cs typeface="Roboto"/>
                <a:sym typeface="Roboto"/>
              </a:rPr>
              <a:t> -  возможность создать отдельную страницу для страницы категории.</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u="sng">
                <a:solidFill>
                  <a:schemeClr val="hlink"/>
                </a:solidFill>
                <a:latin typeface="Roboto"/>
                <a:ea typeface="Roboto"/>
                <a:cs typeface="Roboto"/>
                <a:sym typeface="Roboto"/>
                <a:hlinkClick r:id="rId8"/>
              </a:rPr>
              <a:t>Redirection</a:t>
            </a:r>
            <a:r>
              <a:rPr lang="en-US" sz="1800">
                <a:latin typeface="Roboto"/>
                <a:ea typeface="Roboto"/>
                <a:cs typeface="Roboto"/>
                <a:sym typeface="Roboto"/>
              </a:rPr>
              <a:t> - создание редиректов, в том числе массовых редиректов в админке.</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u="sng">
                <a:solidFill>
                  <a:schemeClr val="hlink"/>
                </a:solidFill>
                <a:latin typeface="Roboto"/>
                <a:ea typeface="Roboto"/>
                <a:cs typeface="Roboto"/>
                <a:sym typeface="Roboto"/>
                <a:hlinkClick r:id="rId9"/>
              </a:rPr>
              <a:t>TinyMCE Advanced</a:t>
            </a:r>
            <a:r>
              <a:rPr lang="en-US" sz="1800">
                <a:latin typeface="Roboto"/>
                <a:ea typeface="Roboto"/>
                <a:cs typeface="Roboto"/>
                <a:sym typeface="Roboto"/>
              </a:rPr>
              <a:t> - расширение стандартных возможностей текстового редактора Wordpress.</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u="sng">
                <a:solidFill>
                  <a:schemeClr val="hlink"/>
                </a:solidFill>
                <a:latin typeface="Roboto"/>
                <a:ea typeface="Roboto"/>
                <a:cs typeface="Roboto"/>
                <a:sym typeface="Roboto"/>
                <a:hlinkClick r:id="rId10"/>
              </a:rPr>
              <a:t>WP Post Ratings</a:t>
            </a:r>
            <a:r>
              <a:rPr lang="en-US" sz="1800">
                <a:latin typeface="Roboto"/>
                <a:ea typeface="Roboto"/>
                <a:cs typeface="Roboto"/>
                <a:sym typeface="Roboto"/>
              </a:rPr>
              <a:t> - рейтинг со звездочками в конце или начале статей.</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u="sng">
                <a:solidFill>
                  <a:schemeClr val="hlink"/>
                </a:solidFill>
                <a:latin typeface="Roboto"/>
                <a:ea typeface="Roboto"/>
                <a:cs typeface="Roboto"/>
                <a:sym typeface="Roboto"/>
                <a:hlinkClick r:id="rId11"/>
              </a:rPr>
              <a:t>Site Reviews</a:t>
            </a:r>
            <a:r>
              <a:rPr lang="en-US" sz="1800">
                <a:latin typeface="Roboto"/>
                <a:ea typeface="Roboto"/>
                <a:cs typeface="Roboto"/>
                <a:sym typeface="Roboto"/>
              </a:rPr>
              <a:t> - идеальная форма для сбора отзывов.</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3"/>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61" name="Google Shape;261;p33"/>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Фейл №1</a:t>
            </a:r>
            <a:endParaRPr b="1" sz="2400">
              <a:latin typeface="Roboto"/>
              <a:ea typeface="Roboto"/>
              <a:cs typeface="Roboto"/>
              <a:sym typeface="Roboto"/>
            </a:endParaRPr>
          </a:p>
        </p:txBody>
      </p:sp>
      <p:sp>
        <p:nvSpPr>
          <p:cNvPr id="262" name="Google Shape;262;p33"/>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20</a:t>
            </a:r>
            <a:endParaRPr>
              <a:latin typeface="Roboto"/>
              <a:ea typeface="Roboto"/>
              <a:cs typeface="Roboto"/>
              <a:sym typeface="Roboto"/>
            </a:endParaRPr>
          </a:p>
        </p:txBody>
      </p:sp>
      <p:sp>
        <p:nvSpPr>
          <p:cNvPr id="263" name="Google Shape;263;p33"/>
          <p:cNvSpPr txBox="1"/>
          <p:nvPr/>
        </p:nvSpPr>
        <p:spPr>
          <a:xfrm>
            <a:off x="6385950" y="1640525"/>
            <a:ext cx="5035200" cy="3998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sz="1800">
                <a:latin typeface="Roboto"/>
                <a:ea typeface="Roboto"/>
                <a:cs typeface="Roboto"/>
                <a:sym typeface="Roboto"/>
              </a:rPr>
              <a:t>Сайт ivanpalii.com взломали и добавили файл, постоянно создающий новые страницы по низкочастотникам.</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457200" rtl="0" algn="l">
              <a:spcBef>
                <a:spcPts val="0"/>
              </a:spcBef>
              <a:spcAft>
                <a:spcPts val="0"/>
              </a:spcAft>
              <a:buNone/>
            </a:pPr>
            <a:r>
              <a:rPr lang="en-US" sz="1800">
                <a:latin typeface="Roboto"/>
                <a:ea typeface="Roboto"/>
                <a:cs typeface="Roboto"/>
                <a:sym typeface="Roboto"/>
              </a:rPr>
              <a:t>Действовал слишком медленно, долго искал проблему.</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457200" rtl="0" algn="l">
              <a:spcBef>
                <a:spcPts val="0"/>
              </a:spcBef>
              <a:spcAft>
                <a:spcPts val="0"/>
              </a:spcAft>
              <a:buNone/>
            </a:pPr>
            <a:r>
              <a:rPr lang="en-US" sz="1800">
                <a:latin typeface="Roboto"/>
                <a:ea typeface="Roboto"/>
                <a:cs typeface="Roboto"/>
                <a:sym typeface="Roboto"/>
              </a:rPr>
              <a:t>После этого установил доступ на сервер только через двухфакторную аутентификацию.</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457200" rtl="0" algn="l">
              <a:spcBef>
                <a:spcPts val="0"/>
              </a:spcBef>
              <a:spcAft>
                <a:spcPts val="0"/>
              </a:spcAft>
              <a:buNone/>
            </a:pPr>
            <a:r>
              <a:rPr b="1" lang="en-US" sz="1800">
                <a:latin typeface="Roboto"/>
                <a:ea typeface="Roboto"/>
                <a:cs typeface="Roboto"/>
                <a:sym typeface="Roboto"/>
              </a:rPr>
              <a:t>Урок.</a:t>
            </a:r>
            <a:r>
              <a:rPr lang="en-US" sz="1800">
                <a:latin typeface="Roboto"/>
                <a:ea typeface="Roboto"/>
                <a:cs typeface="Roboto"/>
                <a:sym typeface="Roboto"/>
              </a:rPr>
              <a:t> Не откладывайте вопрос безопасности на потом.</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64" name="Google Shape;264;p33"/>
          <p:cNvPicPr preferRelativeResize="0"/>
          <p:nvPr/>
        </p:nvPicPr>
        <p:blipFill>
          <a:blip r:embed="rId4">
            <a:alphaModFix/>
          </a:blip>
          <a:stretch>
            <a:fillRect/>
          </a:stretch>
        </p:blipFill>
        <p:spPr>
          <a:xfrm>
            <a:off x="673975" y="1456188"/>
            <a:ext cx="5497277" cy="44714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4"/>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270" name="Google Shape;270;p34"/>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Фейл №2</a:t>
            </a:r>
            <a:endParaRPr b="1" sz="2400">
              <a:latin typeface="Roboto"/>
              <a:ea typeface="Roboto"/>
              <a:cs typeface="Roboto"/>
              <a:sym typeface="Roboto"/>
            </a:endParaRPr>
          </a:p>
        </p:txBody>
      </p:sp>
      <p:sp>
        <p:nvSpPr>
          <p:cNvPr id="271" name="Google Shape;271;p34"/>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21</a:t>
            </a:r>
            <a:endParaRPr>
              <a:latin typeface="Roboto"/>
              <a:ea typeface="Roboto"/>
              <a:cs typeface="Roboto"/>
              <a:sym typeface="Roboto"/>
            </a:endParaRPr>
          </a:p>
        </p:txBody>
      </p:sp>
      <p:sp>
        <p:nvSpPr>
          <p:cNvPr id="272" name="Google Shape;272;p34"/>
          <p:cNvSpPr txBox="1"/>
          <p:nvPr/>
        </p:nvSpPr>
        <p:spPr>
          <a:xfrm>
            <a:off x="5664725" y="1299575"/>
            <a:ext cx="5743500" cy="4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Решил без консультации разработчика внедрить </a:t>
            </a:r>
            <a:r>
              <a:rPr lang="en-US" sz="1800">
                <a:latin typeface="Roboto"/>
                <a:ea typeface="Roboto"/>
                <a:cs typeface="Roboto"/>
                <a:sym typeface="Roboto"/>
              </a:rPr>
              <a:t>мультиязычность на kparser.com с помощью плагина qTranslate X.</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В итоге создал дубли всех англоязычных страниц по типу:</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i="1" lang="en-US" sz="1800">
                <a:latin typeface="Roboto"/>
                <a:ea typeface="Roboto"/>
                <a:cs typeface="Roboto"/>
                <a:sym typeface="Roboto"/>
              </a:rPr>
              <a:t>kparser.com</a:t>
            </a:r>
            <a:endParaRPr i="1" sz="1800">
              <a:latin typeface="Roboto"/>
              <a:ea typeface="Roboto"/>
              <a:cs typeface="Roboto"/>
              <a:sym typeface="Roboto"/>
            </a:endParaRPr>
          </a:p>
          <a:p>
            <a:pPr indent="-342900" lvl="0" marL="457200" rtl="0" algn="l">
              <a:spcBef>
                <a:spcPts val="0"/>
              </a:spcBef>
              <a:spcAft>
                <a:spcPts val="0"/>
              </a:spcAft>
              <a:buSzPts val="1800"/>
              <a:buFont typeface="Roboto"/>
              <a:buChar char="➢"/>
            </a:pPr>
            <a:r>
              <a:rPr i="1" lang="en-US" sz="1800">
                <a:latin typeface="Roboto"/>
                <a:ea typeface="Roboto"/>
                <a:cs typeface="Roboto"/>
                <a:sym typeface="Roboto"/>
              </a:rPr>
              <a:t>kparser.com/en/</a:t>
            </a:r>
            <a:endParaRPr i="1" sz="1800">
              <a:latin typeface="Roboto"/>
              <a:ea typeface="Roboto"/>
              <a:cs typeface="Roboto"/>
              <a:sym typeface="Roboto"/>
            </a:endParaRPr>
          </a:p>
          <a:p>
            <a:pPr indent="0" lvl="0" marL="0" rtl="0" algn="l">
              <a:spcBef>
                <a:spcPts val="0"/>
              </a:spcBef>
              <a:spcAft>
                <a:spcPts val="0"/>
              </a:spcAft>
              <a:buNone/>
            </a:pPr>
            <a:r>
              <a:t/>
            </a:r>
            <a:endParaRPr i="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Трафик резко просел и долго восстанавливался. </a:t>
            </a:r>
            <a:endParaRPr sz="1800">
              <a:latin typeface="Roboto"/>
              <a:ea typeface="Roboto"/>
              <a:cs typeface="Roboto"/>
              <a:sym typeface="Roboto"/>
            </a:endParaRPr>
          </a:p>
          <a:p>
            <a:pPr indent="0" lvl="0" marL="0" rtl="0" algn="l">
              <a:spcBef>
                <a:spcPts val="0"/>
              </a:spcBef>
              <a:spcAft>
                <a:spcPts val="0"/>
              </a:spcAft>
              <a:buNone/>
            </a:pPr>
            <a:r>
              <a:t/>
            </a:r>
            <a:endParaRPr i="1" sz="1800">
              <a:latin typeface="Roboto"/>
              <a:ea typeface="Roboto"/>
              <a:cs typeface="Roboto"/>
              <a:sym typeface="Roboto"/>
            </a:endParaRPr>
          </a:p>
          <a:p>
            <a:pPr indent="0" lvl="0" marL="0" rtl="0" algn="l">
              <a:spcBef>
                <a:spcPts val="0"/>
              </a:spcBef>
              <a:spcAft>
                <a:spcPts val="0"/>
              </a:spcAft>
              <a:buNone/>
            </a:pPr>
            <a:r>
              <a:rPr b="1" lang="en-US" sz="1800">
                <a:latin typeface="Roboto"/>
                <a:ea typeface="Roboto"/>
                <a:cs typeface="Roboto"/>
                <a:sym typeface="Roboto"/>
              </a:rPr>
              <a:t>Урок.</a:t>
            </a:r>
            <a:r>
              <a:rPr lang="en-US" sz="1800">
                <a:latin typeface="Roboto"/>
                <a:ea typeface="Roboto"/>
                <a:cs typeface="Roboto"/>
                <a:sym typeface="Roboto"/>
              </a:rPr>
              <a:t> Внедрение мультиязычности нужно серьезно тестить, сразу после выливки делать технический аудит и внимательно мониторить позиции на протяжении 1-2 недель.</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457200" rtl="0" algn="l">
              <a:spcBef>
                <a:spcPts val="0"/>
              </a:spcBef>
              <a:spcAft>
                <a:spcPts val="0"/>
              </a:spcAft>
              <a:buNone/>
            </a:pPr>
            <a:r>
              <a:rPr lang="en-U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73" name="Google Shape;273;p34"/>
          <p:cNvPicPr preferRelativeResize="0"/>
          <p:nvPr/>
        </p:nvPicPr>
        <p:blipFill rotWithShape="1">
          <a:blip r:embed="rId5">
            <a:alphaModFix/>
          </a:blip>
          <a:srcRect b="0" l="1293" r="0" t="0"/>
          <a:stretch/>
        </p:blipFill>
        <p:spPr>
          <a:xfrm>
            <a:off x="660200" y="1376850"/>
            <a:ext cx="4845825" cy="4628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5"/>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79" name="Google Shape;279;p35"/>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Фейл №3</a:t>
            </a:r>
            <a:endParaRPr b="1" sz="2400">
              <a:latin typeface="Roboto"/>
              <a:ea typeface="Roboto"/>
              <a:cs typeface="Roboto"/>
              <a:sym typeface="Roboto"/>
            </a:endParaRPr>
          </a:p>
        </p:txBody>
      </p:sp>
      <p:sp>
        <p:nvSpPr>
          <p:cNvPr id="280" name="Google Shape;280;p35"/>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22</a:t>
            </a:r>
            <a:endParaRPr>
              <a:latin typeface="Roboto"/>
              <a:ea typeface="Roboto"/>
              <a:cs typeface="Roboto"/>
              <a:sym typeface="Roboto"/>
            </a:endParaRPr>
          </a:p>
        </p:txBody>
      </p:sp>
      <p:sp>
        <p:nvSpPr>
          <p:cNvPr id="281" name="Google Shape;281;p35"/>
          <p:cNvSpPr txBox="1"/>
          <p:nvPr/>
        </p:nvSpPr>
        <p:spPr>
          <a:xfrm>
            <a:off x="6490825" y="1614300"/>
            <a:ext cx="4799400" cy="4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Касается всех проектов сразу.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Обновление плагинов и темы без бекапа или наличия рядом разработчика, который сможет быстро всё исправить - это игра в рулетку.</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Если решили сыграть и проиграли, то ищите разработчиков здесь (меня там часто выручали):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https://kwork.ru/categories/website-repair/ispravlenie-oshibok</a:t>
            </a:r>
            <a:r>
              <a:rPr lang="en-US" sz="1800">
                <a:latin typeface="Roboto"/>
                <a:ea typeface="Roboto"/>
                <a:cs typeface="Roboto"/>
                <a:sym typeface="Roboto"/>
              </a:rPr>
              <a:t>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457200" rtl="0" algn="l">
              <a:spcBef>
                <a:spcPts val="0"/>
              </a:spcBef>
              <a:spcAft>
                <a:spcPts val="0"/>
              </a:spcAft>
              <a:buNone/>
            </a:pPr>
            <a:r>
              <a:rPr lang="en-U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82" name="Google Shape;282;p35"/>
          <p:cNvPicPr preferRelativeResize="0"/>
          <p:nvPr/>
        </p:nvPicPr>
        <p:blipFill>
          <a:blip r:embed="rId5">
            <a:alphaModFix/>
          </a:blip>
          <a:stretch>
            <a:fillRect/>
          </a:stretch>
        </p:blipFill>
        <p:spPr>
          <a:xfrm>
            <a:off x="661023" y="1455525"/>
            <a:ext cx="5118502" cy="4576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6"/>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88" name="Google Shape;288;p36"/>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Фейл №4</a:t>
            </a:r>
            <a:endParaRPr b="1" sz="2400">
              <a:latin typeface="Roboto"/>
              <a:ea typeface="Roboto"/>
              <a:cs typeface="Roboto"/>
              <a:sym typeface="Roboto"/>
            </a:endParaRPr>
          </a:p>
        </p:txBody>
      </p:sp>
      <p:sp>
        <p:nvSpPr>
          <p:cNvPr id="289" name="Google Shape;289;p36"/>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23</a:t>
            </a:r>
            <a:endParaRPr>
              <a:latin typeface="Roboto"/>
              <a:ea typeface="Roboto"/>
              <a:cs typeface="Roboto"/>
              <a:sym typeface="Roboto"/>
            </a:endParaRPr>
          </a:p>
        </p:txBody>
      </p:sp>
      <p:sp>
        <p:nvSpPr>
          <p:cNvPr id="290" name="Google Shape;290;p36"/>
          <p:cNvSpPr txBox="1"/>
          <p:nvPr/>
        </p:nvSpPr>
        <p:spPr>
          <a:xfrm>
            <a:off x="6339200" y="1470050"/>
            <a:ext cx="5095200" cy="4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Задавал значение тега canonical в настройках Yoast SEO</a:t>
            </a:r>
            <a:r>
              <a:rPr lang="en-U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Так как он хорошо спрятан, то при изменении урла страницы часто оставался старый каноникал, который вел на страницу со статусом 301 или 404.</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US" sz="1800">
                <a:latin typeface="Roboto"/>
                <a:ea typeface="Roboto"/>
                <a:cs typeface="Roboto"/>
                <a:sym typeface="Roboto"/>
              </a:rPr>
              <a:t>Урок.</a:t>
            </a:r>
            <a:r>
              <a:rPr lang="en-US" sz="1800">
                <a:latin typeface="Roboto"/>
                <a:ea typeface="Roboto"/>
                <a:cs typeface="Roboto"/>
                <a:sym typeface="Roboto"/>
              </a:rPr>
              <a:t> После каждого изменения урлов, удаления и объединения страниц нужно проводить технический аудит сайта.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И помните, что пустое значение тега каноникал в Yoast, означает, что по умолчанию тег будет заполнен актуальным адресом страницы. </a:t>
            </a:r>
            <a:endParaRPr sz="1800">
              <a:latin typeface="Roboto"/>
              <a:ea typeface="Roboto"/>
              <a:cs typeface="Roboto"/>
              <a:sym typeface="Roboto"/>
            </a:endParaRPr>
          </a:p>
          <a:p>
            <a:pPr indent="0" lvl="0" marL="457200" rtl="0" algn="l">
              <a:spcBef>
                <a:spcPts val="0"/>
              </a:spcBef>
              <a:spcAft>
                <a:spcPts val="0"/>
              </a:spcAft>
              <a:buNone/>
            </a:pPr>
            <a:r>
              <a:rPr lang="en-U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291" name="Google Shape;291;p36"/>
          <p:cNvPicPr preferRelativeResize="0"/>
          <p:nvPr/>
        </p:nvPicPr>
        <p:blipFill>
          <a:blip r:embed="rId4">
            <a:alphaModFix/>
          </a:blip>
          <a:stretch>
            <a:fillRect/>
          </a:stretch>
        </p:blipFill>
        <p:spPr>
          <a:xfrm>
            <a:off x="660750" y="1599775"/>
            <a:ext cx="5389976" cy="4628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7"/>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297" name="Google Shape;297;p37"/>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Фейл №5</a:t>
            </a:r>
            <a:endParaRPr b="1" sz="2400">
              <a:latin typeface="Roboto"/>
              <a:ea typeface="Roboto"/>
              <a:cs typeface="Roboto"/>
              <a:sym typeface="Roboto"/>
            </a:endParaRPr>
          </a:p>
        </p:txBody>
      </p:sp>
      <p:sp>
        <p:nvSpPr>
          <p:cNvPr id="298" name="Google Shape;298;p37"/>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24</a:t>
            </a:r>
            <a:endParaRPr>
              <a:latin typeface="Roboto"/>
              <a:ea typeface="Roboto"/>
              <a:cs typeface="Roboto"/>
              <a:sym typeface="Roboto"/>
            </a:endParaRPr>
          </a:p>
        </p:txBody>
      </p:sp>
      <p:sp>
        <p:nvSpPr>
          <p:cNvPr id="299" name="Google Shape;299;p37"/>
          <p:cNvSpPr txBox="1"/>
          <p:nvPr/>
        </p:nvSpPr>
        <p:spPr>
          <a:xfrm>
            <a:off x="6247400" y="1811075"/>
            <a:ext cx="5095200" cy="41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Недооценка количества спама, которое будет приходить через формы.</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Если вы генерируете лиды у себя на сайте, то каждое письмо о лиде вас отвлекает, забирает время и снижает чувствительность к сигналу.</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US" sz="1800">
                <a:latin typeface="Roboto"/>
                <a:ea typeface="Roboto"/>
                <a:cs typeface="Roboto"/>
                <a:sym typeface="Roboto"/>
              </a:rPr>
              <a:t>Урок.</a:t>
            </a:r>
            <a:r>
              <a:rPr lang="en-US" sz="1800">
                <a:latin typeface="Roboto"/>
                <a:ea typeface="Roboto"/>
                <a:cs typeface="Roboto"/>
                <a:sym typeface="Roboto"/>
              </a:rPr>
              <a:t> Не бойтесь использовать рекапчу в формах. У меня конверсия после её внедрения не изменилась. </a:t>
            </a:r>
            <a:endParaRPr sz="1800">
              <a:latin typeface="Roboto"/>
              <a:ea typeface="Roboto"/>
              <a:cs typeface="Roboto"/>
              <a:sym typeface="Roboto"/>
            </a:endParaRPr>
          </a:p>
          <a:p>
            <a:pPr indent="0" lvl="0" marL="457200" rtl="0" algn="l">
              <a:spcBef>
                <a:spcPts val="0"/>
              </a:spcBef>
              <a:spcAft>
                <a:spcPts val="0"/>
              </a:spcAft>
              <a:buNone/>
            </a:pPr>
            <a:r>
              <a:rPr lang="en-U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300" name="Google Shape;300;p37"/>
          <p:cNvPicPr preferRelativeResize="0"/>
          <p:nvPr/>
        </p:nvPicPr>
        <p:blipFill rotWithShape="1">
          <a:blip r:embed="rId4">
            <a:alphaModFix/>
          </a:blip>
          <a:srcRect b="0" l="29849" r="0" t="0"/>
          <a:stretch/>
        </p:blipFill>
        <p:spPr>
          <a:xfrm>
            <a:off x="695001" y="1704675"/>
            <a:ext cx="5166301" cy="42092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38"/>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306" name="Google Shape;306;p38"/>
          <p:cNvSpPr txBox="1"/>
          <p:nvPr/>
        </p:nvSpPr>
        <p:spPr>
          <a:xfrm>
            <a:off x="4488050" y="692550"/>
            <a:ext cx="52866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Какие блоги читать</a:t>
            </a:r>
            <a:endParaRPr b="1" i="0" sz="2400" u="none" cap="none" strike="noStrike">
              <a:solidFill>
                <a:srgbClr val="000000"/>
              </a:solidFill>
              <a:latin typeface="Roboto"/>
              <a:ea typeface="Roboto"/>
              <a:cs typeface="Roboto"/>
              <a:sym typeface="Roboto"/>
            </a:endParaRPr>
          </a:p>
        </p:txBody>
      </p:sp>
      <p:sp>
        <p:nvSpPr>
          <p:cNvPr id="307" name="Google Shape;307;p38"/>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25</a:t>
            </a:r>
            <a:endParaRPr>
              <a:latin typeface="Roboto"/>
              <a:ea typeface="Roboto"/>
              <a:cs typeface="Roboto"/>
              <a:sym typeface="Roboto"/>
            </a:endParaRPr>
          </a:p>
        </p:txBody>
      </p:sp>
      <p:sp>
        <p:nvSpPr>
          <p:cNvPr id="308" name="Google Shape;308;p38"/>
          <p:cNvSpPr txBox="1"/>
          <p:nvPr/>
        </p:nvSpPr>
        <p:spPr>
          <a:xfrm>
            <a:off x="3547625" y="2368950"/>
            <a:ext cx="61323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Roboto"/>
                <a:ea typeface="Roboto"/>
                <a:cs typeface="Roboto"/>
                <a:sym typeface="Roboto"/>
              </a:rPr>
              <a:t>Русскоязычные</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US" sz="1800" u="sng">
                <a:solidFill>
                  <a:schemeClr val="hlink"/>
                </a:solidFill>
                <a:latin typeface="Roboto"/>
                <a:ea typeface="Roboto"/>
                <a:cs typeface="Roboto"/>
                <a:sym typeface="Roboto"/>
                <a:hlinkClick r:id="rId5"/>
              </a:rPr>
              <a:t>w</a:t>
            </a:r>
            <a:r>
              <a:rPr lang="en-US" sz="1800" u="sng">
                <a:solidFill>
                  <a:schemeClr val="hlink"/>
                </a:solidFill>
                <a:latin typeface="Roboto"/>
                <a:ea typeface="Roboto"/>
                <a:cs typeface="Roboto"/>
                <a:sym typeface="Roboto"/>
                <a:hlinkClick r:id="rId6"/>
              </a:rPr>
              <a:t>p-kama.ru</a:t>
            </a:r>
            <a:r>
              <a:rPr lang="en-U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US" sz="1800" u="sng">
                <a:solidFill>
                  <a:schemeClr val="hlink"/>
                </a:solidFill>
                <a:latin typeface="Roboto"/>
                <a:ea typeface="Roboto"/>
                <a:cs typeface="Roboto"/>
                <a:sym typeface="Roboto"/>
                <a:hlinkClick r:id="rId7"/>
              </a:rPr>
              <a:t>m</a:t>
            </a:r>
            <a:r>
              <a:rPr lang="en-US" sz="1800" u="sng">
                <a:solidFill>
                  <a:schemeClr val="hlink"/>
                </a:solidFill>
                <a:latin typeface="Roboto"/>
                <a:ea typeface="Roboto"/>
                <a:cs typeface="Roboto"/>
                <a:sym typeface="Roboto"/>
                <a:hlinkClick r:id="rId8"/>
              </a:rPr>
              <a:t>isha.blog</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US" sz="1800" u="sng">
                <a:solidFill>
                  <a:schemeClr val="hlink"/>
                </a:solidFill>
                <a:latin typeface="Roboto"/>
                <a:ea typeface="Roboto"/>
                <a:cs typeface="Roboto"/>
                <a:sym typeface="Roboto"/>
                <a:hlinkClick r:id="rId9"/>
              </a:rPr>
              <a:t>wordpressinside.ru</a:t>
            </a:r>
            <a:r>
              <a:rPr lang="en-U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US" sz="1800">
                <a:solidFill>
                  <a:schemeClr val="dk1"/>
                </a:solidFill>
                <a:latin typeface="Roboto"/>
                <a:ea typeface="Roboto"/>
                <a:cs typeface="Roboto"/>
                <a:sym typeface="Roboto"/>
              </a:rPr>
              <a:t>Англоязычные</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US" sz="1800" u="sng">
                <a:solidFill>
                  <a:schemeClr val="hlink"/>
                </a:solidFill>
                <a:latin typeface="Roboto"/>
                <a:ea typeface="Roboto"/>
                <a:cs typeface="Roboto"/>
                <a:sym typeface="Roboto"/>
                <a:hlinkClick r:id="rId10"/>
              </a:rPr>
              <a:t>o</a:t>
            </a:r>
            <a:r>
              <a:rPr lang="en-US" sz="1800" u="sng">
                <a:solidFill>
                  <a:schemeClr val="hlink"/>
                </a:solidFill>
                <a:latin typeface="Roboto"/>
                <a:ea typeface="Roboto"/>
                <a:cs typeface="Roboto"/>
                <a:sym typeface="Roboto"/>
                <a:hlinkClick r:id="rId11"/>
              </a:rPr>
              <a:t>nlinemediamasters.com</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US" sz="1800" u="sng">
                <a:solidFill>
                  <a:schemeClr val="hlink"/>
                </a:solidFill>
                <a:latin typeface="Roboto"/>
                <a:ea typeface="Roboto"/>
                <a:cs typeface="Roboto"/>
                <a:sym typeface="Roboto"/>
                <a:hlinkClick r:id="rId12"/>
              </a:rPr>
              <a:t>www.wpbeginner.com</a:t>
            </a:r>
            <a:r>
              <a:rPr lang="en-U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US" sz="1800" u="sng">
                <a:solidFill>
                  <a:schemeClr val="hlink"/>
                </a:solidFill>
                <a:latin typeface="Roboto"/>
                <a:ea typeface="Roboto"/>
                <a:cs typeface="Roboto"/>
                <a:sym typeface="Roboto"/>
                <a:hlinkClick r:id="rId13"/>
              </a:rPr>
              <a:t>woorkup.com</a:t>
            </a:r>
            <a:r>
              <a:rPr lang="en-U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9"/>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314" name="Google Shape;314;p39"/>
          <p:cNvSpPr txBox="1"/>
          <p:nvPr/>
        </p:nvSpPr>
        <p:spPr>
          <a:xfrm>
            <a:off x="4384525" y="692550"/>
            <a:ext cx="52866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Небольшой подарок</a:t>
            </a:r>
            <a:endParaRPr b="1" i="0" sz="2400" u="none" cap="none" strike="noStrike">
              <a:solidFill>
                <a:srgbClr val="000000"/>
              </a:solidFill>
              <a:latin typeface="Roboto"/>
              <a:ea typeface="Roboto"/>
              <a:cs typeface="Roboto"/>
              <a:sym typeface="Roboto"/>
            </a:endParaRPr>
          </a:p>
        </p:txBody>
      </p:sp>
      <p:sp>
        <p:nvSpPr>
          <p:cNvPr id="315" name="Google Shape;315;p39"/>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26</a:t>
            </a:r>
            <a:endParaRPr>
              <a:latin typeface="Roboto"/>
              <a:ea typeface="Roboto"/>
              <a:cs typeface="Roboto"/>
              <a:sym typeface="Roboto"/>
            </a:endParaRPr>
          </a:p>
        </p:txBody>
      </p:sp>
      <p:sp>
        <p:nvSpPr>
          <p:cNvPr id="316" name="Google Shape;316;p39"/>
          <p:cNvSpPr txBox="1"/>
          <p:nvPr/>
        </p:nvSpPr>
        <p:spPr>
          <a:xfrm>
            <a:off x="2640625" y="2213675"/>
            <a:ext cx="76206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Первая версия отчета в Google Data Studio</a:t>
            </a:r>
            <a:r>
              <a:rPr lang="en-US" sz="1800">
                <a:solidFill>
                  <a:schemeClr val="dk1"/>
                </a:solidFill>
                <a:latin typeface="Roboto"/>
                <a:ea typeface="Roboto"/>
                <a:cs typeface="Roboto"/>
                <a:sym typeface="Roboto"/>
              </a:rPr>
              <a:t> по анализу трафика с реферальных ссылок</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i="1" lang="en-US" sz="1800">
                <a:solidFill>
                  <a:schemeClr val="dk1"/>
                </a:solidFill>
                <a:latin typeface="Roboto"/>
                <a:ea typeface="Roboto"/>
                <a:cs typeface="Roboto"/>
                <a:sym typeface="Roboto"/>
              </a:rPr>
              <a:t>* в Google Analytics домен и путь реферальной ссылки это разные параметры и это мешает с ними работать, нет возможности в один клик перейти по реферальной ссылке + отследить когда пошел первый трафик с нее.</a:t>
            </a:r>
            <a:endParaRPr i="1"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40"/>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322" name="Google Shape;322;p40"/>
          <p:cNvSpPr txBox="1"/>
          <p:nvPr/>
        </p:nvSpPr>
        <p:spPr>
          <a:xfrm>
            <a:off x="4793100" y="652500"/>
            <a:ext cx="52866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Держим связь</a:t>
            </a:r>
            <a:endParaRPr b="1" i="0" sz="2400" u="none" cap="none" strike="noStrike">
              <a:solidFill>
                <a:srgbClr val="000000"/>
              </a:solidFill>
              <a:latin typeface="Roboto"/>
              <a:ea typeface="Roboto"/>
              <a:cs typeface="Roboto"/>
              <a:sym typeface="Roboto"/>
            </a:endParaRPr>
          </a:p>
        </p:txBody>
      </p:sp>
      <p:sp>
        <p:nvSpPr>
          <p:cNvPr id="323" name="Google Shape;323;p40"/>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27</a:t>
            </a:r>
            <a:endParaRPr>
              <a:latin typeface="Roboto"/>
              <a:ea typeface="Roboto"/>
              <a:cs typeface="Roboto"/>
              <a:sym typeface="Roboto"/>
            </a:endParaRPr>
          </a:p>
        </p:txBody>
      </p:sp>
      <p:sp>
        <p:nvSpPr>
          <p:cNvPr id="324" name="Google Shape;324;p40"/>
          <p:cNvSpPr txBox="1"/>
          <p:nvPr/>
        </p:nvSpPr>
        <p:spPr>
          <a:xfrm>
            <a:off x="2692375" y="2097200"/>
            <a:ext cx="753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US" sz="1800">
                <a:solidFill>
                  <a:schemeClr val="dk1"/>
                </a:solidFill>
                <a:latin typeface="Roboto"/>
                <a:ea typeface="Roboto"/>
                <a:cs typeface="Roboto"/>
                <a:sym typeface="Roboto"/>
              </a:rPr>
              <a:t>Telegram канал &gt;&gt; </a:t>
            </a:r>
            <a:r>
              <a:rPr lang="en-US" sz="1800" u="sng">
                <a:solidFill>
                  <a:schemeClr val="hlink"/>
                </a:solidFill>
                <a:latin typeface="Roboto"/>
                <a:ea typeface="Roboto"/>
                <a:cs typeface="Roboto"/>
                <a:sym typeface="Roboto"/>
                <a:hlinkClick r:id="rId4"/>
              </a:rPr>
              <a:t>https://t.me/sitecheckerpro</a:t>
            </a:r>
            <a:endParaRPr sz="18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Telegram личный -&gt; </a:t>
            </a:r>
            <a:r>
              <a:rPr lang="en-US" sz="1800" u="sng">
                <a:solidFill>
                  <a:schemeClr val="hlink"/>
                </a:solidFill>
                <a:latin typeface="Roboto"/>
                <a:ea typeface="Roboto"/>
                <a:cs typeface="Roboto"/>
                <a:sym typeface="Roboto"/>
                <a:hlinkClick r:id="rId5"/>
              </a:rPr>
              <a:t>https://t.me/ivanpalii</a:t>
            </a:r>
            <a:r>
              <a:rPr lang="en-U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Facebook -&gt; </a:t>
            </a:r>
            <a:r>
              <a:rPr lang="en-US" sz="1800" u="sng">
                <a:solidFill>
                  <a:schemeClr val="hlink"/>
                </a:solidFill>
                <a:latin typeface="Roboto"/>
                <a:ea typeface="Roboto"/>
                <a:cs typeface="Roboto"/>
                <a:sym typeface="Roboto"/>
                <a:hlinkClick r:id="rId6"/>
              </a:rPr>
              <a:t>https://www.facebook.com/ivann.palii/</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5"/>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99" name="Google Shape;99;p15"/>
          <p:cNvSpPr txBox="1"/>
          <p:nvPr/>
        </p:nvSpPr>
        <p:spPr>
          <a:xfrm>
            <a:off x="4793100" y="692550"/>
            <a:ext cx="52866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План доклада</a:t>
            </a:r>
            <a:endParaRPr b="1" i="0" sz="2400" u="none" cap="none" strike="noStrike">
              <a:solidFill>
                <a:srgbClr val="000000"/>
              </a:solidFill>
              <a:latin typeface="Roboto"/>
              <a:ea typeface="Roboto"/>
              <a:cs typeface="Roboto"/>
              <a:sym typeface="Roboto"/>
            </a:endParaRPr>
          </a:p>
        </p:txBody>
      </p:sp>
      <p:sp>
        <p:nvSpPr>
          <p:cNvPr id="100" name="Google Shape;100;p15"/>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2</a:t>
            </a:r>
            <a:endParaRPr>
              <a:latin typeface="Roboto"/>
              <a:ea typeface="Roboto"/>
              <a:cs typeface="Roboto"/>
              <a:sym typeface="Roboto"/>
            </a:endParaRPr>
          </a:p>
        </p:txBody>
      </p:sp>
      <p:sp>
        <p:nvSpPr>
          <p:cNvPr id="101" name="Google Shape;101;p15"/>
          <p:cNvSpPr txBox="1"/>
          <p:nvPr/>
        </p:nvSpPr>
        <p:spPr>
          <a:xfrm>
            <a:off x="3152125" y="2625400"/>
            <a:ext cx="74967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1. Известные сайты на wordpress.org</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2. Выбор шаблона темы.</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3. Самые важные плагины для работы над сайтом.</a:t>
            </a:r>
            <a:endParaRPr sz="18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800">
                <a:solidFill>
                  <a:schemeClr val="dk1"/>
                </a:solidFill>
                <a:latin typeface="Roboto"/>
                <a:ea typeface="Roboto"/>
                <a:cs typeface="Roboto"/>
                <a:sym typeface="Roboto"/>
              </a:rPr>
              <a:t>4. Лайфхаки на основе моих ошибок.</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5. Какие блоги читать, если вы работаете с Wordpress.</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6"/>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107" name="Google Shape;107;p16"/>
          <p:cNvSpPr txBox="1"/>
          <p:nvPr/>
        </p:nvSpPr>
        <p:spPr>
          <a:xfrm>
            <a:off x="3977025" y="692550"/>
            <a:ext cx="52866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Популярные сайты на Wordpress</a:t>
            </a:r>
            <a:endParaRPr b="1" i="0" sz="2400" u="none" cap="none" strike="noStrike">
              <a:solidFill>
                <a:srgbClr val="000000"/>
              </a:solidFill>
              <a:latin typeface="Roboto"/>
              <a:ea typeface="Roboto"/>
              <a:cs typeface="Roboto"/>
              <a:sym typeface="Roboto"/>
            </a:endParaRPr>
          </a:p>
        </p:txBody>
      </p:sp>
      <p:sp>
        <p:nvSpPr>
          <p:cNvPr id="108" name="Google Shape;108;p16"/>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3</a:t>
            </a:r>
            <a:endParaRPr>
              <a:latin typeface="Roboto"/>
              <a:ea typeface="Roboto"/>
              <a:cs typeface="Roboto"/>
              <a:sym typeface="Roboto"/>
            </a:endParaRPr>
          </a:p>
        </p:txBody>
      </p:sp>
      <p:sp>
        <p:nvSpPr>
          <p:cNvPr id="109" name="Google Shape;109;p16"/>
          <p:cNvSpPr txBox="1"/>
          <p:nvPr/>
        </p:nvSpPr>
        <p:spPr>
          <a:xfrm>
            <a:off x="2904975" y="1763750"/>
            <a:ext cx="74307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latin typeface="Roboto"/>
                <a:ea typeface="Roboto"/>
                <a:cs typeface="Roboto"/>
                <a:sym typeface="Roboto"/>
                <a:hlinkClick r:id="rId5"/>
              </a:rPr>
              <a:t>news.microsoft.com</a:t>
            </a:r>
            <a:r>
              <a:rPr lang="en-US" sz="1800">
                <a:latin typeface="Roboto"/>
                <a:ea typeface="Roboto"/>
                <a:cs typeface="Roboto"/>
                <a:sym typeface="Roboto"/>
              </a:rPr>
              <a:t> (800 млн визитов в месяц)</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6"/>
              </a:rPr>
              <a:t>www.thesun.co.uk</a:t>
            </a:r>
            <a:r>
              <a:rPr lang="en-US" sz="1800">
                <a:latin typeface="Roboto"/>
                <a:ea typeface="Roboto"/>
                <a:cs typeface="Roboto"/>
                <a:sym typeface="Roboto"/>
              </a:rPr>
              <a:t> (114 млн визитов в месяц)</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7"/>
              </a:rPr>
              <a:t>t</a:t>
            </a:r>
            <a:r>
              <a:rPr lang="en-US" sz="1800" u="sng">
                <a:solidFill>
                  <a:schemeClr val="hlink"/>
                </a:solidFill>
                <a:latin typeface="Roboto"/>
                <a:ea typeface="Roboto"/>
                <a:cs typeface="Roboto"/>
                <a:sym typeface="Roboto"/>
                <a:hlinkClick r:id="rId8"/>
              </a:rPr>
              <a:t>echcrunch.com</a:t>
            </a:r>
            <a:r>
              <a:rPr lang="en-US" sz="1800">
                <a:latin typeface="Roboto"/>
                <a:ea typeface="Roboto"/>
                <a:cs typeface="Roboto"/>
                <a:sym typeface="Roboto"/>
              </a:rPr>
              <a:t> (15 млн визитов в месяц)</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9"/>
              </a:rPr>
              <a:t>www.whitehouse.gov</a:t>
            </a:r>
            <a:r>
              <a:rPr lang="en-US" sz="1800">
                <a:latin typeface="Roboto"/>
                <a:ea typeface="Roboto"/>
                <a:cs typeface="Roboto"/>
                <a:sym typeface="Roboto"/>
              </a:rPr>
              <a:t> (10 млн визитов в месяц)</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10"/>
              </a:rPr>
              <a:t>www.washington.edu</a:t>
            </a:r>
            <a:r>
              <a:rPr lang="en-US" sz="1800">
                <a:latin typeface="Roboto"/>
                <a:ea typeface="Roboto"/>
                <a:cs typeface="Roboto"/>
                <a:sym typeface="Roboto"/>
              </a:rPr>
              <a:t> (8 млн визитов в месяц)</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11"/>
              </a:rPr>
              <a:t>www.nationalarchives.gov.uk</a:t>
            </a:r>
            <a:r>
              <a:rPr lang="en-US" sz="1800">
                <a:latin typeface="Roboto"/>
                <a:ea typeface="Roboto"/>
                <a:cs typeface="Roboto"/>
                <a:sym typeface="Roboto"/>
              </a:rPr>
              <a:t> (1.8 млн визитов в месяц)</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12"/>
              </a:rPr>
              <a:t>thewaltdisneycompany.com</a:t>
            </a:r>
            <a:r>
              <a:rPr lang="en-US" sz="1800">
                <a:latin typeface="Roboto"/>
                <a:ea typeface="Roboto"/>
                <a:cs typeface="Roboto"/>
                <a:sym typeface="Roboto"/>
              </a:rPr>
              <a:t> (1.5 млн визитов в месяц)</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13"/>
              </a:rPr>
              <a:t>www.nginx.com</a:t>
            </a:r>
            <a:r>
              <a:rPr lang="en-US" sz="1800">
                <a:latin typeface="Roboto"/>
                <a:ea typeface="Roboto"/>
                <a:cs typeface="Roboto"/>
                <a:sym typeface="Roboto"/>
              </a:rPr>
              <a:t> (1.3 млн визитов в месяц)</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i="1" lang="en-US" sz="1800">
                <a:latin typeface="Roboto"/>
                <a:ea typeface="Roboto"/>
                <a:cs typeface="Roboto"/>
                <a:sym typeface="Roboto"/>
              </a:rPr>
              <a:t>* </a:t>
            </a:r>
            <a:r>
              <a:rPr i="1" lang="en-US" sz="1800">
                <a:latin typeface="Roboto"/>
                <a:ea typeface="Roboto"/>
                <a:cs typeface="Roboto"/>
                <a:sym typeface="Roboto"/>
              </a:rPr>
              <a:t>визиты в месяц по Similarweb</a:t>
            </a:r>
            <a:endParaRPr i="1" sz="1800">
              <a:latin typeface="Roboto"/>
              <a:ea typeface="Roboto"/>
              <a:cs typeface="Roboto"/>
              <a:sym typeface="Roboto"/>
            </a:endParaRPr>
          </a:p>
          <a:p>
            <a:pPr indent="0" lvl="0" marL="0" rtl="0" algn="l">
              <a:spcBef>
                <a:spcPts val="0"/>
              </a:spcBef>
              <a:spcAft>
                <a:spcPts val="0"/>
              </a:spcAft>
              <a:buNone/>
            </a:pPr>
            <a:r>
              <a:t/>
            </a:r>
            <a:endParaRPr i="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Больше примеров:</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14"/>
              </a:rPr>
              <a:t>https://kinsta.com/blog/wordpress-site-examples/</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15"/>
              </a:rPr>
              <a:t>https://www.isitwp.com/popular-big-name-brands-using-wordpress/</a:t>
            </a:r>
            <a:r>
              <a:rPr lang="en-US"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115" name="Google Shape;115;p17"/>
          <p:cNvSpPr txBox="1"/>
          <p:nvPr/>
        </p:nvSpPr>
        <p:spPr>
          <a:xfrm>
            <a:off x="4120200" y="692550"/>
            <a:ext cx="52866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Почему Wordpress</a:t>
            </a:r>
            <a:endParaRPr b="1" i="0" sz="2400" u="none" cap="none" strike="noStrike">
              <a:solidFill>
                <a:srgbClr val="000000"/>
              </a:solidFill>
              <a:latin typeface="Roboto"/>
              <a:ea typeface="Roboto"/>
              <a:cs typeface="Roboto"/>
              <a:sym typeface="Roboto"/>
            </a:endParaRPr>
          </a:p>
        </p:txBody>
      </p:sp>
      <p:sp>
        <p:nvSpPr>
          <p:cNvPr id="116" name="Google Shape;116;p17"/>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4</a:t>
            </a:r>
            <a:endParaRPr>
              <a:latin typeface="Roboto"/>
              <a:ea typeface="Roboto"/>
              <a:cs typeface="Roboto"/>
              <a:sym typeface="Roboto"/>
            </a:endParaRPr>
          </a:p>
        </p:txBody>
      </p:sp>
      <p:sp>
        <p:nvSpPr>
          <p:cNvPr id="117" name="Google Shape;117;p17"/>
          <p:cNvSpPr txBox="1"/>
          <p:nvPr/>
        </p:nvSpPr>
        <p:spPr>
          <a:xfrm>
            <a:off x="6548850" y="2202100"/>
            <a:ext cx="47760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Wordpress установлен на 37% всех сайтов в мире и на 63% сайтов, если исключить самописные сайты.</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На многих хостингах есть автоматическое развертывание Wordpress.</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Большое количество тем, плагинов, фрилансеров-разработчиков.</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Легко управлять контентом и вносить правки в код.</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18" name="Google Shape;118;p17"/>
          <p:cNvPicPr preferRelativeResize="0"/>
          <p:nvPr/>
        </p:nvPicPr>
        <p:blipFill>
          <a:blip r:embed="rId5">
            <a:alphaModFix/>
          </a:blip>
          <a:stretch>
            <a:fillRect/>
          </a:stretch>
        </p:blipFill>
        <p:spPr>
          <a:xfrm>
            <a:off x="644300" y="2202100"/>
            <a:ext cx="5769851" cy="2659424"/>
          </a:xfrm>
          <a:prstGeom prst="rect">
            <a:avLst/>
          </a:prstGeom>
          <a:noFill/>
          <a:ln>
            <a:noFill/>
          </a:ln>
        </p:spPr>
      </p:pic>
      <p:sp>
        <p:nvSpPr>
          <p:cNvPr id="119" name="Google Shape;119;p17"/>
          <p:cNvSpPr txBox="1"/>
          <p:nvPr/>
        </p:nvSpPr>
        <p:spPr>
          <a:xfrm>
            <a:off x="644300" y="5369000"/>
            <a:ext cx="62415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Roboto"/>
                <a:ea typeface="Roboto"/>
                <a:cs typeface="Roboto"/>
                <a:sym typeface="Roboto"/>
              </a:rPr>
              <a:t>Источник: </a:t>
            </a:r>
            <a:r>
              <a:rPr lang="en-US" sz="1800" u="sng">
                <a:solidFill>
                  <a:schemeClr val="hlink"/>
                </a:solidFill>
                <a:latin typeface="Roboto"/>
                <a:ea typeface="Roboto"/>
                <a:cs typeface="Roboto"/>
                <a:sym typeface="Roboto"/>
                <a:hlinkClick r:id="rId6"/>
              </a:rPr>
              <a:t>https://kinsta.com/wordpress-market-share/</a:t>
            </a:r>
            <a:r>
              <a:rPr lang="en-US" sz="1800">
                <a:latin typeface="Roboto"/>
                <a:ea typeface="Roboto"/>
                <a:cs typeface="Roboto"/>
                <a:sym typeface="Roboto"/>
              </a:rPr>
              <a:t> </a:t>
            </a:r>
            <a:endParaRPr sz="1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8"/>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125" name="Google Shape;125;p18"/>
          <p:cNvSpPr txBox="1"/>
          <p:nvPr/>
        </p:nvSpPr>
        <p:spPr>
          <a:xfrm>
            <a:off x="4707200" y="692550"/>
            <a:ext cx="52866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Выбор темы</a:t>
            </a:r>
            <a:endParaRPr b="1" i="0" sz="2400" u="none" cap="none" strike="noStrike">
              <a:solidFill>
                <a:srgbClr val="000000"/>
              </a:solidFill>
              <a:latin typeface="Roboto"/>
              <a:ea typeface="Roboto"/>
              <a:cs typeface="Roboto"/>
              <a:sym typeface="Roboto"/>
            </a:endParaRPr>
          </a:p>
        </p:txBody>
      </p:sp>
      <p:sp>
        <p:nvSpPr>
          <p:cNvPr id="126" name="Google Shape;126;p18"/>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5</a:t>
            </a:r>
            <a:endParaRPr>
              <a:latin typeface="Roboto"/>
              <a:ea typeface="Roboto"/>
              <a:cs typeface="Roboto"/>
              <a:sym typeface="Roboto"/>
            </a:endParaRPr>
          </a:p>
        </p:txBody>
      </p:sp>
      <p:sp>
        <p:nvSpPr>
          <p:cNvPr id="127" name="Google Shape;127;p18"/>
          <p:cNvSpPr txBox="1"/>
          <p:nvPr/>
        </p:nvSpPr>
        <p:spPr>
          <a:xfrm>
            <a:off x="6791400" y="1929000"/>
            <a:ext cx="4700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Roboto"/>
                <a:ea typeface="Roboto"/>
                <a:cs typeface="Roboto"/>
                <a:sym typeface="Roboto"/>
              </a:rPr>
              <a:t>Ответьте себе на вопросы:</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US" sz="1600">
                <a:latin typeface="Roboto"/>
                <a:ea typeface="Roboto"/>
                <a:cs typeface="Roboto"/>
                <a:sym typeface="Roboto"/>
              </a:rPr>
              <a:t>Сколько планируете создавать сайтов.</a:t>
            </a:r>
            <a:endParaRPr sz="16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US" sz="1600">
                <a:latin typeface="Roboto"/>
                <a:ea typeface="Roboto"/>
                <a:cs typeface="Roboto"/>
                <a:sym typeface="Roboto"/>
              </a:rPr>
              <a:t>Какого типа сайты: e-commerce, saas, blog, services, etc.</a:t>
            </a:r>
            <a:endParaRPr sz="16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US" sz="1600">
                <a:latin typeface="Roboto"/>
                <a:ea typeface="Roboto"/>
                <a:cs typeface="Roboto"/>
                <a:sym typeface="Roboto"/>
              </a:rPr>
              <a:t>Что самое важно в теме: скорость, удобство редактирования, синхронизация с конкретными плагинами.</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en-US" sz="1600">
                <a:solidFill>
                  <a:schemeClr val="dk1"/>
                </a:solidFill>
                <a:latin typeface="Roboto"/>
                <a:ea typeface="Roboto"/>
                <a:cs typeface="Roboto"/>
                <a:sym typeface="Roboto"/>
              </a:rPr>
              <a:t>Я уже 4 года работаю с темой </a:t>
            </a:r>
            <a:r>
              <a:rPr lang="en-US" sz="1600" u="sng">
                <a:solidFill>
                  <a:schemeClr val="hlink"/>
                </a:solidFill>
                <a:latin typeface="Roboto"/>
                <a:ea typeface="Roboto"/>
                <a:cs typeface="Roboto"/>
                <a:sym typeface="Roboto"/>
                <a:hlinkClick r:id="rId5"/>
              </a:rPr>
              <a:t>the7</a:t>
            </a:r>
            <a:r>
              <a:rPr lang="en-US" sz="1600">
                <a:solidFill>
                  <a:schemeClr val="dk1"/>
                </a:solidFill>
                <a:latin typeface="Roboto"/>
                <a:ea typeface="Roboto"/>
                <a:cs typeface="Roboto"/>
                <a:sym typeface="Roboto"/>
              </a:rPr>
              <a:t> и плагином для созданий страниц </a:t>
            </a:r>
            <a:r>
              <a:rPr lang="en-US" sz="1600" u="sng">
                <a:solidFill>
                  <a:schemeClr val="hlink"/>
                </a:solidFill>
                <a:latin typeface="Roboto"/>
                <a:ea typeface="Roboto"/>
                <a:cs typeface="Roboto"/>
                <a:sym typeface="Roboto"/>
                <a:hlinkClick r:id="rId6"/>
              </a:rPr>
              <a:t>Visual Composer</a:t>
            </a:r>
            <a:r>
              <a:rPr lang="en-US" sz="1600">
                <a:solidFill>
                  <a:schemeClr val="dk1"/>
                </a:solidFill>
                <a:latin typeface="Roboto"/>
                <a:ea typeface="Roboto"/>
                <a:cs typeface="Roboto"/>
                <a:sym typeface="Roboto"/>
              </a:rPr>
              <a:t>.</a:t>
            </a:r>
            <a:endParaRPr sz="16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
        <p:nvSpPr>
          <p:cNvPr id="128" name="Google Shape;128;p18"/>
          <p:cNvSpPr txBox="1"/>
          <p:nvPr/>
        </p:nvSpPr>
        <p:spPr>
          <a:xfrm>
            <a:off x="700200" y="5534900"/>
            <a:ext cx="107916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Roboto"/>
                <a:ea typeface="Roboto"/>
                <a:cs typeface="Roboto"/>
                <a:sym typeface="Roboto"/>
              </a:rPr>
              <a:t>Самые популярные темы</a:t>
            </a:r>
            <a:r>
              <a:rPr lang="en-US" sz="1600">
                <a:latin typeface="Roboto"/>
                <a:ea typeface="Roboto"/>
                <a:cs typeface="Roboto"/>
                <a:sym typeface="Roboto"/>
              </a:rPr>
              <a:t>: </a:t>
            </a:r>
            <a:r>
              <a:rPr lang="en-US" sz="1600" u="sng">
                <a:solidFill>
                  <a:schemeClr val="hlink"/>
                </a:solidFill>
                <a:latin typeface="Roboto"/>
                <a:ea typeface="Roboto"/>
                <a:cs typeface="Roboto"/>
                <a:sym typeface="Roboto"/>
                <a:hlinkClick r:id="rId7"/>
              </a:rPr>
              <a:t>https://themeforest.net/popular_item/by_category?category=wordpress</a:t>
            </a:r>
            <a:r>
              <a:rPr lang="en-US" sz="1800">
                <a:latin typeface="Roboto"/>
                <a:ea typeface="Roboto"/>
                <a:cs typeface="Roboto"/>
                <a:sym typeface="Roboto"/>
              </a:rPr>
              <a:t> </a:t>
            </a:r>
            <a:endParaRPr sz="1800">
              <a:latin typeface="Roboto"/>
              <a:ea typeface="Roboto"/>
              <a:cs typeface="Roboto"/>
              <a:sym typeface="Roboto"/>
            </a:endParaRPr>
          </a:p>
        </p:txBody>
      </p:sp>
      <p:pic>
        <p:nvPicPr>
          <p:cNvPr id="129" name="Google Shape;129;p18"/>
          <p:cNvPicPr preferRelativeResize="0"/>
          <p:nvPr/>
        </p:nvPicPr>
        <p:blipFill>
          <a:blip r:embed="rId8">
            <a:alphaModFix/>
          </a:blip>
          <a:stretch>
            <a:fillRect/>
          </a:stretch>
        </p:blipFill>
        <p:spPr>
          <a:xfrm>
            <a:off x="700250" y="1698375"/>
            <a:ext cx="5597724" cy="36075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9"/>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135" name="Google Shape;135;p19"/>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Выбор плагина для создания страниц</a:t>
            </a:r>
            <a:endParaRPr b="1" i="0" sz="2400" u="none" cap="none" strike="noStrike">
              <a:solidFill>
                <a:srgbClr val="000000"/>
              </a:solidFill>
              <a:latin typeface="Roboto"/>
              <a:ea typeface="Roboto"/>
              <a:cs typeface="Roboto"/>
              <a:sym typeface="Roboto"/>
            </a:endParaRPr>
          </a:p>
        </p:txBody>
      </p:sp>
      <p:sp>
        <p:nvSpPr>
          <p:cNvPr id="136" name="Google Shape;136;p19"/>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6</a:t>
            </a:r>
            <a:endParaRPr>
              <a:latin typeface="Roboto"/>
              <a:ea typeface="Roboto"/>
              <a:cs typeface="Roboto"/>
              <a:sym typeface="Roboto"/>
            </a:endParaRPr>
          </a:p>
        </p:txBody>
      </p:sp>
      <p:sp>
        <p:nvSpPr>
          <p:cNvPr id="137" name="Google Shape;137;p19"/>
          <p:cNvSpPr txBox="1"/>
          <p:nvPr/>
        </p:nvSpPr>
        <p:spPr>
          <a:xfrm>
            <a:off x="6536650" y="1625950"/>
            <a:ext cx="48657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Блоговые страницы создаем на основе настроек темы для блога.</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Создаем уникальный дизайн и структуру контента для разных типов продающих страниц с помощью плагина.</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Копируем дизайн, структуру и меняем контент при создании страниц одного типа.</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Если есть проблемы с оформлением, допиливаем его с помощью </a:t>
            </a:r>
            <a:r>
              <a:rPr lang="en-US" sz="1800" u="sng">
                <a:solidFill>
                  <a:schemeClr val="hlink"/>
                </a:solidFill>
                <a:latin typeface="Roboto"/>
                <a:ea typeface="Roboto"/>
                <a:cs typeface="Roboto"/>
                <a:sym typeface="Roboto"/>
                <a:hlinkClick r:id="rId5"/>
              </a:rPr>
              <a:t>CSS Hero</a:t>
            </a:r>
            <a:r>
              <a:rPr lang="en-US" sz="1800">
                <a:latin typeface="Roboto"/>
                <a:ea typeface="Roboto"/>
                <a:cs typeface="Roboto"/>
                <a:sym typeface="Roboto"/>
              </a:rPr>
              <a: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
        <p:nvSpPr>
          <p:cNvPr id="138" name="Google Shape;138;p19"/>
          <p:cNvSpPr txBox="1"/>
          <p:nvPr/>
        </p:nvSpPr>
        <p:spPr>
          <a:xfrm>
            <a:off x="630175" y="5599800"/>
            <a:ext cx="111834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Roboto"/>
                <a:ea typeface="Roboto"/>
                <a:cs typeface="Roboto"/>
                <a:sym typeface="Roboto"/>
              </a:rPr>
              <a:t>Сравнение плагинов: </a:t>
            </a:r>
            <a:r>
              <a:rPr lang="en-US" sz="1600" u="sng">
                <a:solidFill>
                  <a:schemeClr val="hlink"/>
                </a:solidFill>
                <a:latin typeface="Roboto"/>
                <a:ea typeface="Roboto"/>
                <a:cs typeface="Roboto"/>
                <a:sym typeface="Roboto"/>
                <a:hlinkClick r:id="rId6"/>
              </a:rPr>
              <a:t>https://athemes.com/reviews/best-wordpress-page-builder-plugins-compared/</a:t>
            </a:r>
            <a:r>
              <a:rPr lang="en-US" sz="1600">
                <a:latin typeface="Roboto"/>
                <a:ea typeface="Roboto"/>
                <a:cs typeface="Roboto"/>
                <a:sym typeface="Roboto"/>
              </a:rPr>
              <a:t> </a:t>
            </a:r>
            <a:endParaRPr sz="1600">
              <a:latin typeface="Roboto"/>
              <a:ea typeface="Roboto"/>
              <a:cs typeface="Roboto"/>
              <a:sym typeface="Roboto"/>
            </a:endParaRPr>
          </a:p>
        </p:txBody>
      </p:sp>
      <p:pic>
        <p:nvPicPr>
          <p:cNvPr id="139" name="Google Shape;139;p19"/>
          <p:cNvPicPr preferRelativeResize="0"/>
          <p:nvPr/>
        </p:nvPicPr>
        <p:blipFill>
          <a:blip r:embed="rId7">
            <a:alphaModFix/>
          </a:blip>
          <a:stretch>
            <a:fillRect/>
          </a:stretch>
        </p:blipFill>
        <p:spPr>
          <a:xfrm>
            <a:off x="630175" y="1625938"/>
            <a:ext cx="5344002" cy="3383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0"/>
          <p:cNvPicPr preferRelativeResize="0"/>
          <p:nvPr/>
        </p:nvPicPr>
        <p:blipFill rotWithShape="1">
          <a:blip r:embed="rId4">
            <a:alphaModFix/>
          </a:blip>
          <a:srcRect b="0" l="0" r="0" t="0"/>
          <a:stretch/>
        </p:blipFill>
        <p:spPr>
          <a:xfrm>
            <a:off x="0" y="0"/>
            <a:ext cx="12192002" cy="6857999"/>
          </a:xfrm>
          <a:prstGeom prst="rect">
            <a:avLst/>
          </a:prstGeom>
          <a:noFill/>
          <a:ln>
            <a:noFill/>
          </a:ln>
        </p:spPr>
      </p:pic>
      <p:sp>
        <p:nvSpPr>
          <p:cNvPr id="145" name="Google Shape;145;p20"/>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Jetpack</a:t>
            </a:r>
            <a:endParaRPr b="1" i="0" sz="2400" u="none" cap="none" strike="noStrike">
              <a:solidFill>
                <a:srgbClr val="000000"/>
              </a:solidFill>
              <a:latin typeface="Roboto"/>
              <a:ea typeface="Roboto"/>
              <a:cs typeface="Roboto"/>
              <a:sym typeface="Roboto"/>
            </a:endParaRPr>
          </a:p>
        </p:txBody>
      </p:sp>
      <p:sp>
        <p:nvSpPr>
          <p:cNvPr id="146" name="Google Shape;146;p20"/>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7</a:t>
            </a:r>
            <a:endParaRPr>
              <a:latin typeface="Roboto"/>
              <a:ea typeface="Roboto"/>
              <a:cs typeface="Roboto"/>
              <a:sym typeface="Roboto"/>
            </a:endParaRPr>
          </a:p>
        </p:txBody>
      </p:sp>
      <p:sp>
        <p:nvSpPr>
          <p:cNvPr id="147" name="Google Shape;147;p20"/>
          <p:cNvSpPr txBox="1"/>
          <p:nvPr/>
        </p:nvSpPr>
        <p:spPr>
          <a:xfrm>
            <a:off x="5747125" y="1770225"/>
            <a:ext cx="5642100" cy="3000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sz="1800">
                <a:latin typeface="Roboto"/>
                <a:ea typeface="Roboto"/>
                <a:cs typeface="Roboto"/>
                <a:sym typeface="Roboto"/>
              </a:rPr>
              <a:t>Бесплатно:</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Хорошая встроенная статистика сайта.</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CDN для картинок и статических файлов.</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Мониторинг доступности сайта.</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US" sz="1800">
                <a:latin typeface="Roboto"/>
                <a:ea typeface="Roboto"/>
                <a:cs typeface="Roboto"/>
                <a:sym typeface="Roboto"/>
              </a:rPr>
              <a:t>Дополнительные настройки темы:</a:t>
            </a:r>
            <a:endParaRPr sz="1800">
              <a:latin typeface="Roboto"/>
              <a:ea typeface="Roboto"/>
              <a:cs typeface="Roboto"/>
              <a:sym typeface="Roboto"/>
            </a:endParaRPr>
          </a:p>
          <a:p>
            <a:pPr indent="-342900" lvl="1" marL="914400" rtl="0" algn="l">
              <a:spcBef>
                <a:spcPts val="0"/>
              </a:spcBef>
              <a:spcAft>
                <a:spcPts val="0"/>
              </a:spcAft>
              <a:buSzPts val="1800"/>
              <a:buFont typeface="Roboto"/>
              <a:buAutoNum type="alphaLcPeriod"/>
            </a:pPr>
            <a:r>
              <a:rPr lang="en-US" sz="1800">
                <a:latin typeface="Roboto"/>
                <a:ea typeface="Roboto"/>
                <a:cs typeface="Roboto"/>
                <a:sym typeface="Roboto"/>
              </a:rPr>
              <a:t>настройка мобильной версии;</a:t>
            </a:r>
            <a:endParaRPr sz="1800">
              <a:latin typeface="Roboto"/>
              <a:ea typeface="Roboto"/>
              <a:cs typeface="Roboto"/>
              <a:sym typeface="Roboto"/>
            </a:endParaRPr>
          </a:p>
          <a:p>
            <a:pPr indent="-342900" lvl="1" marL="914400" rtl="0" algn="l">
              <a:spcBef>
                <a:spcPts val="0"/>
              </a:spcBef>
              <a:spcAft>
                <a:spcPts val="0"/>
              </a:spcAft>
              <a:buSzPts val="1800"/>
              <a:buFont typeface="Roboto"/>
              <a:buAutoNum type="alphaLcPeriod"/>
            </a:pPr>
            <a:r>
              <a:rPr lang="en-US" sz="1800">
                <a:latin typeface="Roboto"/>
                <a:ea typeface="Roboto"/>
                <a:cs typeface="Roboto"/>
                <a:sym typeface="Roboto"/>
              </a:rPr>
              <a:t>кросс-постинг в соцсети, кнопки шейров, лайков;</a:t>
            </a:r>
            <a:endParaRPr sz="1800">
              <a:latin typeface="Roboto"/>
              <a:ea typeface="Roboto"/>
              <a:cs typeface="Roboto"/>
              <a:sym typeface="Roboto"/>
            </a:endParaRPr>
          </a:p>
          <a:p>
            <a:pPr indent="-342900" lvl="1" marL="914400" rtl="0" algn="l">
              <a:spcBef>
                <a:spcPts val="0"/>
              </a:spcBef>
              <a:spcAft>
                <a:spcPts val="0"/>
              </a:spcAft>
              <a:buSzPts val="1800"/>
              <a:buFont typeface="Roboto"/>
              <a:buAutoNum type="alphaLcPeriod"/>
            </a:pPr>
            <a:r>
              <a:rPr lang="en-US" sz="1800">
                <a:latin typeface="Roboto"/>
                <a:ea typeface="Roboto"/>
                <a:cs typeface="Roboto"/>
                <a:sym typeface="Roboto"/>
              </a:rPr>
              <a:t>расширение возможностей комментариев</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5"/>
              </a:rPr>
              <a:t>Плагин Jetpackна wordpress.org &gt;&gt;</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6"/>
              </a:rPr>
              <a:t>Сравнение тарифов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48" name="Google Shape;148;p20"/>
          <p:cNvPicPr preferRelativeResize="0"/>
          <p:nvPr/>
        </p:nvPicPr>
        <p:blipFill>
          <a:blip r:embed="rId7">
            <a:alphaModFix/>
          </a:blip>
          <a:stretch>
            <a:fillRect/>
          </a:stretch>
        </p:blipFill>
        <p:spPr>
          <a:xfrm>
            <a:off x="674875" y="1289750"/>
            <a:ext cx="4447974" cy="4879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b="0" l="0" r="0" t="0"/>
          <a:stretch/>
        </p:blipFill>
        <p:spPr>
          <a:xfrm>
            <a:off x="0" y="0"/>
            <a:ext cx="12192002" cy="6857999"/>
          </a:xfrm>
          <a:prstGeom prst="rect">
            <a:avLst/>
          </a:prstGeom>
          <a:noFill/>
          <a:ln>
            <a:noFill/>
          </a:ln>
        </p:spPr>
      </p:pic>
      <p:sp>
        <p:nvSpPr>
          <p:cNvPr id="154" name="Google Shape;154;p21"/>
          <p:cNvSpPr txBox="1"/>
          <p:nvPr/>
        </p:nvSpPr>
        <p:spPr>
          <a:xfrm>
            <a:off x="3133675" y="692550"/>
            <a:ext cx="6176400" cy="50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400">
                <a:latin typeface="Roboto"/>
                <a:ea typeface="Roboto"/>
                <a:cs typeface="Roboto"/>
                <a:sym typeface="Roboto"/>
              </a:rPr>
              <a:t>  Akismet Anti-Spam</a:t>
            </a:r>
            <a:endParaRPr b="1" i="0" sz="2400" u="none" cap="none" strike="noStrike">
              <a:solidFill>
                <a:srgbClr val="000000"/>
              </a:solidFill>
              <a:latin typeface="Roboto"/>
              <a:ea typeface="Roboto"/>
              <a:cs typeface="Roboto"/>
              <a:sym typeface="Roboto"/>
            </a:endParaRPr>
          </a:p>
        </p:txBody>
      </p:sp>
      <p:sp>
        <p:nvSpPr>
          <p:cNvPr id="155" name="Google Shape;155;p21"/>
          <p:cNvSpPr txBox="1"/>
          <p:nvPr/>
        </p:nvSpPr>
        <p:spPr>
          <a:xfrm>
            <a:off x="10774975" y="732600"/>
            <a:ext cx="8958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8</a:t>
            </a:r>
            <a:endParaRPr>
              <a:latin typeface="Roboto"/>
              <a:ea typeface="Roboto"/>
              <a:cs typeface="Roboto"/>
              <a:sym typeface="Roboto"/>
            </a:endParaRPr>
          </a:p>
        </p:txBody>
      </p:sp>
      <p:sp>
        <p:nvSpPr>
          <p:cNvPr id="156" name="Google Shape;156;p21"/>
          <p:cNvSpPr txBox="1"/>
          <p:nvPr/>
        </p:nvSpPr>
        <p:spPr>
          <a:xfrm>
            <a:off x="5720900" y="2309275"/>
            <a:ext cx="5642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Чем больше трафика, тем больше спама в комментариях.</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US" sz="1800" u="sng">
                <a:solidFill>
                  <a:schemeClr val="hlink"/>
                </a:solidFill>
                <a:latin typeface="Roboto"/>
                <a:ea typeface="Roboto"/>
                <a:cs typeface="Roboto"/>
                <a:sym typeface="Roboto"/>
                <a:hlinkClick r:id="rId4"/>
              </a:rPr>
              <a:t>Плагин Akismet Anti-Spam на wordpress.org &gt;&gt;</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pic>
        <p:nvPicPr>
          <p:cNvPr id="157" name="Google Shape;157;p21"/>
          <p:cNvPicPr preferRelativeResize="0"/>
          <p:nvPr/>
        </p:nvPicPr>
        <p:blipFill>
          <a:blip r:embed="rId5">
            <a:alphaModFix/>
          </a:blip>
          <a:stretch>
            <a:fillRect/>
          </a:stretch>
        </p:blipFill>
        <p:spPr>
          <a:xfrm>
            <a:off x="651750" y="1403075"/>
            <a:ext cx="4714602" cy="4812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