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</p:sldIdLst>
  <p:sldSz cy="6858000" cx="12192000"/>
  <p:notesSz cx="6858000" cy="9144000"/>
  <p:embeddedFontLst>
    <p:embeddedFont>
      <p:font typeface="Roboto"/>
      <p:regular r:id="rId28"/>
      <p:bold r:id="rId29"/>
      <p:italic r:id="rId30"/>
      <p:boldItalic r:id="rId3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font" Target="fonts/Roboto-regular.fntdata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font" Target="fonts/Roboto-bold.fnt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font" Target="fonts/Roboto-boldItalic.fntdata"/><Relationship Id="rId30" Type="http://schemas.openxmlformats.org/officeDocument/2006/relationships/font" Target="fonts/Roboto-italic.fntdata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" name="Google Shape;82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Google Shape;161;p1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0" name="Google Shape;170;p1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6" name="Google Shape;186;p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2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2" name="Google Shape;202;p1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2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4" name="Google Shape;234;p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0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0" name="Google Shape;250;p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8" name="Google Shape;258;p2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" name="Google Shape;96;p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9" name="Google Shape;119;p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8" name="Google Shape;128;p1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Google Shape;137;p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6" name="Google Shape;146;p1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итульный слайд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вертикальный текст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11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2" name="Google Shape;7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3" name="Google Shape;7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Вертикальный заголовок и текст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2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8" name="Google Shape;78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9" name="Google Shape;79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и объект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3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0" name="Google Shape;20;p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1" name="Google Shape;21;p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Заголовок раздела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b="0" i="0" sz="6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4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6" name="Google Shape;26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7" name="Google Shape;27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Два объекта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5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2" name="Google Shape;32;p5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3" name="Google Shape;33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Сравнение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6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9" name="Google Shape;39;p6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4" name="Google Shape;44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Только заголовок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Пустой слайд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Объект с подписью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9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9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8" name="Google Shape;5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9" name="Google Shape;5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0" name="Google Shape;6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Рисунок с подписью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10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10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7" name="Google Shape;67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3.jpg"/><Relationship Id="rId4" Type="http://schemas.openxmlformats.org/officeDocument/2006/relationships/hyperlink" Target="http://tomtunguz.com/cac-increase/" TargetMode="External"/><Relationship Id="rId5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3.jpg"/><Relationship Id="rId4" Type="http://schemas.openxmlformats.org/officeDocument/2006/relationships/hyperlink" Target="https://www.geekwire.com/2011/number-reason-startups-fail-premature-scaling/" TargetMode="Externa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jpg"/><Relationship Id="rId4" Type="http://schemas.openxmlformats.org/officeDocument/2006/relationships/hyperlink" Target="http://www.forentrepreneurs.com/optimizing-the-saas-funnel/" TargetMode="Externa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jpg"/><Relationship Id="rId4" Type="http://schemas.openxmlformats.org/officeDocument/2006/relationships/hyperlink" Target="http://tomtunguz.com/churn-or-growth/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3.jpg"/><Relationship Id="rId4" Type="http://schemas.openxmlformats.org/officeDocument/2006/relationships/hyperlink" Target="http://christophjanz.blogspot.com/2017/07/wtf-is-pmf-part-2-of-2.html" TargetMode="Externa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3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3.jp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3.jpg"/><Relationship Id="rId4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https://sitechecker.pro/" TargetMode="Externa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jp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3.jp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3.jp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3.jpg"/><Relationship Id="rId4" Type="http://schemas.openxmlformats.org/officeDocument/2006/relationships/hyperlink" Target="https://drive.google.com/open?id=1eJKaKqVdXR3f-u4y7B0Lblq0SbxBunbn" TargetMode="External"/><Relationship Id="rId5" Type="http://schemas.openxmlformats.org/officeDocument/2006/relationships/hyperlink" Target="http://tomtunguz.com/" TargetMode="External"/><Relationship Id="rId6" Type="http://schemas.openxmlformats.org/officeDocument/2006/relationships/hyperlink" Target="http://christophjanz.blogspot.com/" TargetMode="External"/><Relationship Id="rId7" Type="http://schemas.openxmlformats.org/officeDocument/2006/relationships/hyperlink" Target="https://docs.google.com/spreadsheets/d/1pbiCR-CMWFagT4lJWSJco13rbNApFiUcFsgvAeeo288/edit?usp=sharing" TargetMode="External"/><Relationship Id="rId8" Type="http://schemas.openxmlformats.org/officeDocument/2006/relationships/hyperlink" Target="https://t.me/temno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3.jpg"/><Relationship Id="rId4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3.jpg"/><Relationship Id="rId4" Type="http://schemas.openxmlformats.org/officeDocument/2006/relationships/hyperlink" Target="http://tomtunguz.com/choosing-how-to-compete/" TargetMode="External"/><Relationship Id="rId5" Type="http://schemas.openxmlformats.org/officeDocument/2006/relationships/image" Target="../media/image5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13"/>
          <p:cNvSpPr txBox="1"/>
          <p:nvPr/>
        </p:nvSpPr>
        <p:spPr>
          <a:xfrm>
            <a:off x="2593475" y="2310075"/>
            <a:ext cx="7807200" cy="243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1" i="0" lang="en-US" sz="3000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Кейс успешного продвижения SaaS продукта в СНГ и на Запад</a:t>
            </a:r>
            <a:endParaRPr b="1" i="0" sz="30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i="0" sz="30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800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rPr>
              <a:t>Иван Палий, маркетолог в Boosta</a:t>
            </a:r>
            <a:endParaRPr b="0" i="0" sz="1800" u="none" cap="none" strike="noStrike">
              <a:solidFill>
                <a:srgbClr val="FFFFFF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2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22"/>
          <p:cNvSpPr txBox="1"/>
          <p:nvPr/>
        </p:nvSpPr>
        <p:spPr>
          <a:xfrm>
            <a:off x="5133425" y="2207075"/>
            <a:ext cx="6684300" cy="265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SaaS</a:t>
            </a:r>
            <a:endParaRPr b="1" i="0" sz="36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8" name="Google Shape;158;p22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23"/>
          <p:cNvSpPr txBox="1"/>
          <p:nvPr/>
        </p:nvSpPr>
        <p:spPr>
          <a:xfrm>
            <a:off x="3581525" y="644525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Рост CAC в SaaS за последние 5 лет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5" name="Google Shape;165;p23"/>
          <p:cNvSpPr txBox="1"/>
          <p:nvPr/>
        </p:nvSpPr>
        <p:spPr>
          <a:xfrm>
            <a:off x="7293750" y="1969125"/>
            <a:ext cx="4481700" cy="24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2 основные причины: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Конкуренция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Истощение ключевых каналов привлечения клиентов в процессе масштабирования.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Источник: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http://tomtunguz.com/cac-increase/</a:t>
            </a: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66" name="Google Shape;166;p23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10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67" name="Google Shape;167;p23"/>
          <p:cNvPicPr preferRelativeResize="0"/>
          <p:nvPr/>
        </p:nvPicPr>
        <p:blipFill rotWithShape="1">
          <a:blip r:embed="rId5">
            <a:alphaModFix/>
          </a:blip>
          <a:srcRect b="0" l="1705" r="5018" t="0"/>
          <a:stretch/>
        </p:blipFill>
        <p:spPr>
          <a:xfrm>
            <a:off x="628325" y="1969125"/>
            <a:ext cx="6545101" cy="34155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2" name="Google Shape;172;p2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73" name="Google Shape;173;p24"/>
          <p:cNvSpPr txBox="1"/>
          <p:nvPr/>
        </p:nvSpPr>
        <p:spPr>
          <a:xfrm>
            <a:off x="4062775" y="65790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Причина гибели стартапа  №1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4" name="Google Shape;174;p24"/>
          <p:cNvSpPr txBox="1"/>
          <p:nvPr/>
        </p:nvSpPr>
        <p:spPr>
          <a:xfrm>
            <a:off x="2857500" y="2205900"/>
            <a:ext cx="7382700" cy="29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Преждевременное масштабирование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Источник: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https://www.geekwire.com/2011/number-reason-startups-fail-premature-scaling/</a:t>
            </a: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75" name="Google Shape;175;p24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0" name="Google Shape;180;p2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Google Shape;181;p25"/>
          <p:cNvSpPr txBox="1"/>
          <p:nvPr/>
        </p:nvSpPr>
        <p:spPr>
          <a:xfrm>
            <a:off x="4062775" y="65790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Проблема пути пользователя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2" name="Google Shape;182;p25"/>
          <p:cNvSpPr txBox="1"/>
          <p:nvPr/>
        </p:nvSpPr>
        <p:spPr>
          <a:xfrm>
            <a:off x="2656975" y="2205900"/>
            <a:ext cx="7382700" cy="29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Вы надеетесь, что пользователи сами разберутся, как пользоваться сайтом/продуктом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Источник: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http://www.forentrepreneurs.com/optimizing-the-saas-funnel/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83" name="Google Shape;183;p25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8" name="Google Shape;188;p2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89" name="Google Shape;189;p26"/>
          <p:cNvSpPr txBox="1"/>
          <p:nvPr/>
        </p:nvSpPr>
        <p:spPr>
          <a:xfrm>
            <a:off x="4062775" y="65790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Churn rate и масштабирование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0" name="Google Shape;190;p26"/>
          <p:cNvSpPr txBox="1"/>
          <p:nvPr/>
        </p:nvSpPr>
        <p:spPr>
          <a:xfrm>
            <a:off x="2656975" y="2205900"/>
            <a:ext cx="7382700" cy="29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Когда пошли первые продажи, хочется побыстрее начать масштабирование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Источник: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http://tomtunguz.com/churn-or-growth/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1" name="Google Shape;191;p26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Google Shape;196;p2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97" name="Google Shape;197;p27"/>
          <p:cNvSpPr txBox="1"/>
          <p:nvPr/>
        </p:nvSpPr>
        <p:spPr>
          <a:xfrm>
            <a:off x="3035575" y="671275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Как понять, что у вас есть product/market fit?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8" name="Google Shape;198;p27"/>
          <p:cNvSpPr txBox="1"/>
          <p:nvPr/>
        </p:nvSpPr>
        <p:spPr>
          <a:xfrm>
            <a:off x="2656975" y="1853000"/>
            <a:ext cx="7382700" cy="29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Один из способов, оценить свои метрики на основе данных этого поста  -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Arial"/>
                <a:ea typeface="Arial"/>
                <a:cs typeface="Arial"/>
                <a:sym typeface="Arial"/>
                <a:hlinkClick r:id="rId4"/>
              </a:rPr>
              <a:t>http://christophjanz.blogspot.com/2017/07/wtf-is-pmf-part-2-of-2.html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99" name="Google Shape;199;p27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" name="Google Shape;204;p2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28"/>
          <p:cNvSpPr txBox="1"/>
          <p:nvPr/>
        </p:nvSpPr>
        <p:spPr>
          <a:xfrm>
            <a:off x="3383150" y="671275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Создание беспроигрышной стратегии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6" name="Google Shape;206;p28"/>
          <p:cNvSpPr txBox="1"/>
          <p:nvPr/>
        </p:nvSpPr>
        <p:spPr>
          <a:xfrm>
            <a:off x="2670350" y="1732700"/>
            <a:ext cx="7382700" cy="299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Что в проекте накапливается такого, что в каждый конкретный момент времени можно продать как отдельный продукт и покрыть затраты или даже получить прибыль? (траффик, код, база пользователей, лиды и т.п)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Каждый момент, когда вы не продаете, вы покупаете.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07" name="Google Shape;207;p28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" name="Google Shape;212;p2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13" name="Google Shape;213;p29"/>
          <p:cNvSpPr txBox="1"/>
          <p:nvPr/>
        </p:nvSpPr>
        <p:spPr>
          <a:xfrm>
            <a:off x="4719000" y="2207075"/>
            <a:ext cx="6684300" cy="265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Sitechecker</a:t>
            </a:r>
            <a:endParaRPr b="1" i="0" sz="36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9"/>
          <p:cNvSpPr txBox="1"/>
          <p:nvPr/>
        </p:nvSpPr>
        <p:spPr>
          <a:xfrm>
            <a:off x="10721500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Google Shape;219;p3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30"/>
          <p:cNvSpPr txBox="1"/>
          <p:nvPr/>
        </p:nvSpPr>
        <p:spPr>
          <a:xfrm>
            <a:off x="3367625" y="65240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3 ключевые преимущества Sitechecker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1" name="Google Shape;221;p30"/>
          <p:cNvSpPr txBox="1"/>
          <p:nvPr/>
        </p:nvSpPr>
        <p:spPr>
          <a:xfrm>
            <a:off x="6801200" y="2671125"/>
            <a:ext cx="4481700" cy="24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Безлимитное количество проверок одного урла бесплатно.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Лучшая на рынке скорость краулинга.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Детальное обучение.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22" name="Google Shape;222;p30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23" name="Google Shape;223;p30"/>
          <p:cNvPicPr preferRelativeResize="0"/>
          <p:nvPr/>
        </p:nvPicPr>
        <p:blipFill rotWithShape="1">
          <a:blip r:embed="rId4">
            <a:alphaModFix/>
          </a:blip>
          <a:srcRect b="0" l="1707" r="26546" t="0"/>
          <a:stretch/>
        </p:blipFill>
        <p:spPr>
          <a:xfrm>
            <a:off x="641675" y="1638725"/>
            <a:ext cx="5962325" cy="37477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8" name="Google Shape;228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31"/>
          <p:cNvSpPr txBox="1"/>
          <p:nvPr/>
        </p:nvSpPr>
        <p:spPr>
          <a:xfrm>
            <a:off x="3367625" y="65240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Данные проекта (на 10.02.2018)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0" name="Google Shape;230;p31"/>
          <p:cNvSpPr txBox="1"/>
          <p:nvPr/>
        </p:nvSpPr>
        <p:spPr>
          <a:xfrm>
            <a:off x="2658125" y="2596950"/>
            <a:ext cx="8448900" cy="24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От 2 тыс. до 55 тыс. посетителей в месяц за полгода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4800+ зарегистрированных пользователей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Около 100 регистраций в сервисе каждый день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1500+ домены уже добавлены в Sitechecker Crawler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Char char="●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Около 80 доменов в день добавляется в Sitechecker Crawler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1" name="Google Shape;231;p31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Google Shape;90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91" name="Google Shape;91;p14"/>
          <p:cNvSpPr txBox="1"/>
          <p:nvPr>
            <p:ph type="title"/>
          </p:nvPr>
        </p:nvSpPr>
        <p:spPr>
          <a:xfrm>
            <a:off x="4835350" y="759300"/>
            <a:ext cx="4830000" cy="37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Цель доклада</a:t>
            </a:r>
            <a:endParaRPr b="1" i="0" sz="2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2" name="Google Shape;92;p14"/>
          <p:cNvSpPr txBox="1"/>
          <p:nvPr>
            <p:ph idx="1" type="body"/>
          </p:nvPr>
        </p:nvSpPr>
        <p:spPr>
          <a:xfrm>
            <a:off x="2669675" y="3055475"/>
            <a:ext cx="7370100" cy="2061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Предоставить слушателям понятную и рабочую технологию запуска SaaS проекта с нуля на примере развития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sitechecker.pro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93" name="Google Shape;93;p14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6" name="Google Shape;236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37" name="Google Shape;237;p32"/>
          <p:cNvSpPr txBox="1"/>
          <p:nvPr/>
        </p:nvSpPr>
        <p:spPr>
          <a:xfrm>
            <a:off x="4452600" y="66575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Контрольные точки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8" name="Google Shape;238;p32"/>
          <p:cNvSpPr txBox="1"/>
          <p:nvPr/>
        </p:nvSpPr>
        <p:spPr>
          <a:xfrm>
            <a:off x="2673700" y="2537450"/>
            <a:ext cx="8328600" cy="24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Размещение разных языковых версий в субкаталогах, а не поддоменах.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Новый дизайн.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Установление лимита на проверки для незарегистрированных пользователей.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Получение первых платных клиентов.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39" name="Google Shape;239;p32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4" name="Google Shape;244;p3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45" name="Google Shape;245;p33"/>
          <p:cNvSpPr txBox="1"/>
          <p:nvPr/>
        </p:nvSpPr>
        <p:spPr>
          <a:xfrm>
            <a:off x="4452600" y="65240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Основные ошибки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46" name="Google Shape;246;p33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21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7" name="Google Shape;247;p33"/>
          <p:cNvSpPr txBox="1"/>
          <p:nvPr/>
        </p:nvSpPr>
        <p:spPr>
          <a:xfrm>
            <a:off x="2486525" y="2058750"/>
            <a:ext cx="89703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Задержка с внедрением регистрации. Как результат база бесплатных пользователей значительно меньше, чем могла бы быть.</a:t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Задержка с запуском и тестированием платного функционала. Как результат, удлинение срока поиска своего product/market fit.</a:t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2" name="Google Shape;252;p3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53" name="Google Shape;253;p34"/>
          <p:cNvSpPr txBox="1"/>
          <p:nvPr/>
        </p:nvSpPr>
        <p:spPr>
          <a:xfrm>
            <a:off x="2707625" y="652425"/>
            <a:ext cx="85281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Особенности привлечения трафика в СНГ / Западе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54" name="Google Shape;254;p34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34"/>
          <p:cNvSpPr txBox="1"/>
          <p:nvPr/>
        </p:nvSpPr>
        <p:spPr>
          <a:xfrm>
            <a:off x="2486525" y="2392950"/>
            <a:ext cx="89703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SEO:</a:t>
            </a:r>
            <a:endParaRPr b="1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-"/>
            </a:pPr>
            <a:r>
              <a:rPr b="1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СНГ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: меньше конкуренция в ТОПе, соответственно можно быстрее получить отзывы пользователей и оценить идею;</a:t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-"/>
            </a:pPr>
            <a:r>
              <a:rPr b="1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Запад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: высокая конкуренция, заходить в ТОП нужно обязательно с хорошим, проверенным продуктом.</a:t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Соцсети:</a:t>
            </a:r>
            <a:endParaRPr b="1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-"/>
            </a:pPr>
            <a:r>
              <a:rPr b="1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СНГ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: много целевого и дешевого трафика в VK;</a:t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Roboto"/>
              <a:buChar char="-"/>
            </a:pPr>
            <a:r>
              <a:rPr b="1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Запад</a:t>
            </a:r>
            <a:r>
              <a:rPr b="0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: узкоспециализированные обсуждения на Reddit,Quora, Facebook.</a:t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0" name="Google Shape;260;p3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261" name="Google Shape;261;p35"/>
          <p:cNvSpPr txBox="1"/>
          <p:nvPr/>
        </p:nvSpPr>
        <p:spPr>
          <a:xfrm>
            <a:off x="4793100" y="692550"/>
            <a:ext cx="52866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Полезные ссылки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262" name="Google Shape;262;p35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3" name="Google Shape;263;p35"/>
          <p:cNvSpPr txBox="1"/>
          <p:nvPr/>
        </p:nvSpPr>
        <p:spPr>
          <a:xfrm>
            <a:off x="2540000" y="2459800"/>
            <a:ext cx="89703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Курс лекций Питера Тиля</a:t>
            </a: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(Стенфорд, 2012)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5"/>
              </a:rPr>
              <a:t>Блог Томаша Тунгуса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6"/>
              </a:rPr>
              <a:t>Блог Кристофа Янца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7"/>
              </a:rPr>
              <a:t>Таблица метрик для SaaS проектов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8"/>
              </a:rPr>
              <a:t>Блог Аркадия Морейниса</a:t>
            </a:r>
            <a:endParaRPr b="1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8" name="Google Shape;9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15"/>
          <p:cNvSpPr txBox="1"/>
          <p:nvPr/>
        </p:nvSpPr>
        <p:spPr>
          <a:xfrm>
            <a:off x="2606875" y="1929000"/>
            <a:ext cx="6684300" cy="2533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Результаты личных экспериментов и наблюдений;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Результаты экспериментов и наблюдений моих коллег;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Лекции и материалы известных предпринимателей и инвесторов (ссылки в конце презентации).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00" name="Google Shape;100;p15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3756500" y="679125"/>
            <a:ext cx="5293800" cy="387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Фундамент (источники данных)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Google Shape;106;p1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16"/>
          <p:cNvSpPr txBox="1"/>
          <p:nvPr/>
        </p:nvSpPr>
        <p:spPr>
          <a:xfrm>
            <a:off x="4719000" y="2207075"/>
            <a:ext cx="6684300" cy="265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Arial"/>
              <a:buNone/>
            </a:pPr>
            <a:r>
              <a:rPr b="1" i="0" lang="en-US" sz="36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Маркетинг</a:t>
            </a:r>
            <a:endParaRPr b="1" i="0" sz="36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16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Google Shape;113;p1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14" name="Google Shape;114;p17"/>
          <p:cNvSpPr txBox="1"/>
          <p:nvPr/>
        </p:nvSpPr>
        <p:spPr>
          <a:xfrm>
            <a:off x="2593500" y="1871625"/>
            <a:ext cx="6684300" cy="265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На каком мы рынке?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Кто наш потребитель?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Что мы продаем?</a:t>
            </a:r>
            <a:endParaRPr b="1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5" name="Google Shape;115;p17"/>
          <p:cNvSpPr txBox="1"/>
          <p:nvPr/>
        </p:nvSpPr>
        <p:spPr>
          <a:xfrm>
            <a:off x="3622825" y="665750"/>
            <a:ext cx="6603900" cy="37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Три ключевые вопроса маркетинга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6" name="Google Shape;116;p17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Google Shape;121;p1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18"/>
          <p:cNvSpPr txBox="1"/>
          <p:nvPr/>
        </p:nvSpPr>
        <p:spPr>
          <a:xfrm>
            <a:off x="4172000" y="641625"/>
            <a:ext cx="5667300" cy="6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Главный вопрос к основателю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23" name="Google Shape;123;p1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1375" y="1267320"/>
            <a:ext cx="5562750" cy="4932305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18"/>
          <p:cNvSpPr txBox="1"/>
          <p:nvPr/>
        </p:nvSpPr>
        <p:spPr>
          <a:xfrm>
            <a:off x="6801375" y="2510375"/>
            <a:ext cx="4481700" cy="24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1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Знаете ли вы что-то о мире, что является безусловной правдой, но с чем не соглашаются все остальные?</a:t>
            </a:r>
            <a:endParaRPr b="1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Экспоненциальный рост. Чем рискованнее наша идея, чем больше экспериментов мы ставим – тем медленнее мы вначале растем. Этот медленный рост – залог будущего успеха.</a:t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25" name="Google Shape;125;p18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Google Shape;130;p1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9"/>
          <p:cNvSpPr txBox="1"/>
          <p:nvPr/>
        </p:nvSpPr>
        <p:spPr>
          <a:xfrm>
            <a:off x="4196450" y="65790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3 ключевые точки проекта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32" name="Google Shape;132;p19"/>
          <p:cNvSpPr txBox="1"/>
          <p:nvPr/>
        </p:nvSpPr>
        <p:spPr>
          <a:xfrm>
            <a:off x="6680875" y="2671125"/>
            <a:ext cx="4481700" cy="24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Поиск бизнес-идеи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Нахождение product/market fit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Построение и реализация стратегии масштабирования</a:t>
            </a:r>
            <a:endParaRPr b="0" i="0" sz="18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33" name="Google Shape;133;p1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32000" y="1588175"/>
            <a:ext cx="5506651" cy="4612100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19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6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2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Google Shape;140;p20"/>
          <p:cNvSpPr txBox="1"/>
          <p:nvPr/>
        </p:nvSpPr>
        <p:spPr>
          <a:xfrm>
            <a:off x="4062775" y="65790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Поиск ключевого преимущества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1" name="Google Shape;141;p20"/>
          <p:cNvSpPr txBox="1"/>
          <p:nvPr/>
        </p:nvSpPr>
        <p:spPr>
          <a:xfrm>
            <a:off x="6734375" y="1975975"/>
            <a:ext cx="4481700" cy="24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Есть что-то, на что люди уже тратят свое время или деньги. Мы предлагаем другой способ делать это, который лучше конкретного конкурента или привычного способа делать это по критичному для потребителя в этой области параметру.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Источник картинки: </a:t>
            </a:r>
            <a:r>
              <a:rPr b="0" i="0" lang="en-US" sz="1800" u="sng" cap="none" strike="noStrike">
                <a:solidFill>
                  <a:schemeClr val="hlink"/>
                </a:solidFill>
                <a:latin typeface="Roboto"/>
                <a:ea typeface="Roboto"/>
                <a:cs typeface="Roboto"/>
                <a:sym typeface="Roboto"/>
                <a:hlinkClick r:id="rId4"/>
              </a:rPr>
              <a:t>http://tomtunguz.com/choosing-how-to-compete/</a:t>
            </a: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 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42" name="Google Shape;142;p20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7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3" name="Google Shape;143;p20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641700" y="1695101"/>
            <a:ext cx="5649478" cy="3795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12192002" cy="6857999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21"/>
          <p:cNvSpPr txBox="1"/>
          <p:nvPr/>
        </p:nvSpPr>
        <p:spPr>
          <a:xfrm>
            <a:off x="3768675" y="657900"/>
            <a:ext cx="7739400" cy="7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n-US" sz="2400" u="none" cap="none" strike="noStrike">
                <a:solidFill>
                  <a:srgbClr val="000000"/>
                </a:solidFill>
                <a:latin typeface="Roboto"/>
                <a:ea typeface="Roboto"/>
                <a:cs typeface="Roboto"/>
                <a:sym typeface="Roboto"/>
              </a:rPr>
              <a:t>4 свойства технологических гигантов</a:t>
            </a:r>
            <a:endParaRPr b="1" i="0" sz="2400" u="none" cap="none" strike="noStrike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0" name="Google Shape;150;p21"/>
          <p:cNvSpPr txBox="1"/>
          <p:nvPr/>
        </p:nvSpPr>
        <p:spPr>
          <a:xfrm>
            <a:off x="2643625" y="1818200"/>
            <a:ext cx="7596600" cy="244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По Питеру Тилю, все большие технологические компании-монополии обладают этими 4 свойствами: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Собственная технология</a:t>
            </a: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(любой новый, продуктивный способ действий).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Сетевой эффект</a:t>
            </a: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(достижение критической массы пользователей, что будут продавать ваш продукт).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Эффект масштаба</a:t>
            </a: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 (доходы растут по экспоненте, расходы по логарифму).</a:t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-3429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"/>
              <a:buAutoNum type="arabicPeriod"/>
            </a:pPr>
            <a:r>
              <a:rPr b="1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Бренд</a:t>
            </a:r>
            <a:r>
              <a:rPr b="0" i="0" lang="en-US" sz="18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rPr>
              <a:t>.</a:t>
            </a:r>
            <a:endParaRPr b="0" i="0" sz="1800" u="none" cap="none" strike="noStrike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51" name="Google Shape;151;p21"/>
          <p:cNvSpPr txBox="1"/>
          <p:nvPr/>
        </p:nvSpPr>
        <p:spPr>
          <a:xfrm>
            <a:off x="10774975" y="732600"/>
            <a:ext cx="895800" cy="42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8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