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17.xml"/>
  <Override ContentType="application/vnd.openxmlformats-officedocument.presentationml.comments+xml" PartName="/ppt/comments/comment23.xml"/>
  <Override ContentType="application/vnd.openxmlformats-officedocument.presentationml.comments+xml" PartName="/ppt/comments/comment8.xml"/>
  <Override ContentType="application/vnd.openxmlformats-officedocument.presentationml.comments+xml" PartName="/ppt/comments/comment21.xml"/>
  <Override ContentType="application/vnd.openxmlformats-officedocument.presentationml.comments+xml" PartName="/ppt/comments/comment6.xml"/>
  <Override ContentType="application/vnd.openxmlformats-officedocument.presentationml.comments+xml" PartName="/ppt/comments/comment19.xml"/>
  <Override ContentType="application/vnd.openxmlformats-officedocument.presentationml.comments+xml" PartName="/ppt/comments/comment20.xml"/>
  <Override ContentType="application/vnd.openxmlformats-officedocument.presentationml.comments+xml" PartName="/ppt/comments/comment3.xml"/>
  <Override ContentType="application/vnd.openxmlformats-officedocument.presentationml.comments+xml" PartName="/ppt/comments/comment15.xml"/>
  <Override ContentType="application/vnd.openxmlformats-officedocument.presentationml.comments+xml" PartName="/ppt/comments/comment13.xml"/>
  <Override ContentType="application/vnd.openxmlformats-officedocument.presentationml.comments+xml" PartName="/ppt/comments/comment16.xml"/>
  <Override ContentType="application/vnd.openxmlformats-officedocument.presentationml.comments+xml" PartName="/ppt/comments/comment1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2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18.xml"/>
  <Override ContentType="application/vnd.openxmlformats-officedocument.presentationml.comments+xml" PartName="/ppt/comments/comment12.xml"/>
  <Override ContentType="application/vnd.openxmlformats-officedocument.presentationml.comments+xml" PartName="/ppt/comments/comment1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8" name="Иван Палий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8-29T04:28:46.863">
    <p:pos x="0" y="0"/>
    <p:text>Доклад релевантен прежде всего для тех, кто работает с информационными сайтами, у кого есть инфо страницы на сайте или он планирует их добавить.
Плюс будет релевантен больше для белых ниш, чем для серых.</p:text>
  </p:cm>
  <p:cm authorId="0" idx="2" dt="2020-08-29T04:26:51.106">
    <p:pos x="0" y="0"/>
    <p:text>Вопрос аудитории - поднимите руку те, у кого на сайте только коммерческие страницы?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7" dt="2020-08-27T07:03:46.486">
    <p:pos x="0" y="0"/>
    <p:text>В SEO аутрич и крауд это промежуточная стадия. Задача - получить ссылки, чтобы далее получать трафик с гугла.
В контент маркетинга - все методы продвижения заточены на то, чтобы получить охват и либо сконвертить аудиторию сразу, либо превратить её в лояльных подписчиков.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8" dt="2020-08-27T09:37:35.672">
    <p:pos x="0" y="0"/>
    <p:text>В SEO мы накапливаем положительную репутацию и известность в глазах гугла. 
В контент-маркетинге накапливаем положительную репутацию и известность в глазах целевой аудитории.
Активы - то, что можно продать или конвертировать в деньги через создание нового контента / рекламы.</p:text>
  </p:cm>
</p:cmLst>
</file>

<file path=ppt/comments/comment1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9" dt="2020-08-29T04:46:04.243">
    <p:pos x="0" y="0"/>
    <p:text>Ценность контент-маркетинга в том, что если у аудитории упал спрос на ваш продукт, то вы можете быстро выпустить новый продукт для этой же аудитории.</p:text>
  </p:cm>
  <p:cm authorId="0" idx="20" dt="2020-08-29T04:46:04.243">
    <p:pos x="0" y="0"/>
    <p:text>У Google при падении спроса дольше и сложнее перестроится.</p:text>
  </p:cm>
</p:cmLst>
</file>

<file path=ppt/comments/comment1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1" dt="2020-08-27T11:12:33.443">
    <p:pos x="0" y="0"/>
    <p:text>Скорость получения результата в контент-маркетинге выше, так как: - - мы можем использовать площадки, которые дадут нам трафик (vc.ru в СНГ, публикации в medium на Западе как пример);
- мы легко тестируем платную рекламу, так как качество контента выше.</p:text>
  </p:cm>
  <p:cm authorId="0" idx="22" dt="2020-08-27T11:12:33.443">
    <p:pos x="0" y="0"/>
    <p:text>Также важно то, что растет стоимость привлечения во всех каналах и выгоднее работать из существующей лояльной аудиторией.</p:text>
  </p:cm>
</p:cmLst>
</file>

<file path=ppt/comments/comment1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3" dt="2020-08-28T13:27:50.117">
    <p:pos x="0" y="0"/>
    <p:text>Второе мы не трогаем, такое может быть.
А первая причина это как правило следствие третьей причины.
Чтобы начать делать контент-маркетинг не нужно переставать делать SEO. Давайте посмотрим как их можно комбинировать.</p:text>
  </p:cm>
</p:cmLst>
</file>

<file path=ppt/comments/comment1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4" dt="2020-08-27T10:33:53.110">
    <p:pos x="0" y="0"/>
    <p:text>Целевая аудитория - имеется в виду  люди, которые ждут ваших новых материалов,  не важно по какому каналу: в твиттере, телеграме, ютубе, медиуме, email рассылке, реддите, форуме и так далее.</p:text>
  </p:cm>
</p:cmLst>
</file>

<file path=ppt/comments/comment1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5" dt="2020-08-28T14:57:34.581">
    <p:pos x="0" y="0"/>
    <p:text>Сначала пройдитесь по семантике, а далее подумайте, что вашей аудитории будет интересно. 
По части таких тем, не будет поисковых запросов. Интервью, опросы экспертов, интересные факты, новости, ответы на узкоспециализированные вопросы и так далее.</p:text>
  </p:cm>
  <p:cm authorId="0" idx="26" dt="2020-08-27T17:00:47.231">
    <p:pos x="0" y="0"/>
    <p:text>Здесь будет полезно применить техники продакт-менеджмента. Проведите интервью с пользователями, узнайте, что им не нравится в существующих решениях их задач. Попарсите низкочастотные подсказки в нашей нише с вхождением how to...</p:text>
  </p:cm>
  <p:cm authorId="0" idx="27" dt="2020-08-28T13:40:57.532">
    <p:pos x="0" y="0"/>
    <p:text>Картинка слева - мой контент-план для телеграма. Я сначала делаю заметки по любым идеям, что возникают, а далее превращаю их в  короткий посты. Некоторые посты органично перетекают в лонгриды, которые я уже делаю на других плошадках.</p:text>
  </p:cm>
</p:cmLst>
</file>

<file path=ppt/comments/comment1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8" dt="2020-08-28T14:49:08.580">
    <p:pos x="0" y="0"/>
    <p:text>Ключевые слова должны рождаться у автора естественно в процессе работы над темой. Жесткие требования сковывают творческий полет мысли автора.
Внутреннюю оптимизацию делаем после утверждения содержательной части. Сначала смысл, потом уже слова, которыми он выражается.</p:text>
  </p:cm>
</p:cmLst>
</file>

<file path=ppt/comments/comment1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9" dt="2020-08-28T12:12:38.085">
    <p:pos x="0" y="0"/>
    <p:text>Писать самому особенно актуально вначале запуска проекта и когда вы хорошо пишете, у вас есть опыт в нише.
Но рано или поздно нужно это передавать другим или как минимум брать кого-то из авторов дополнительно.
Вам нужно писать и редактировать статьи, чтобы отладить технологию и знать что требовать от авторов, редактора, контент-менеджеров.</p:text>
  </p:cm>
  <p:cm authorId="0" idx="30" dt="2020-08-28T12:12:38.085">
    <p:pos x="0" y="0"/>
    <p:text>Чтобы найти амбассадора бренда или эксперта у которого можно покупать статьи для этого нужно мониторить периодически блоги и соцсети публичных специалистов в вашей сфере.</p:text>
  </p:cm>
</p:cmLst>
</file>

<file path=ppt/comments/comment1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1" dt="2020-08-28T12:52:40.526">
    <p:pos x="0" y="0"/>
    <p:text>Слева - часть редакционной политики, что я сделал для блога Sitechecker.
У нас она включает обязательные правила как по SEO, так и по продающему копирайтингу, грамматике, пунктуации и так далее.
Это контрольная точка и для SEO специалиста, и для редактора, и для контент-менеджера и для автора.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0-08-27T13:56:27.170">
    <p:pos x="0" y="0"/>
    <p:text>Вопрос к аудитории: кого подкосил майский апдейт?</p:text>
  </p:cm>
  <p:cm authorId="0" idx="4" dt="2020-08-27T13:56:27.170">
    <p:pos x="0" y="0"/>
    <p:text>Проблема почему "рост требований" сложно обеспечить в том, что мало кто из SEO-шников умеет делать хороший контент и использовать все возможности его продвижения.
С другой стороны, контент-маркетологи умеют создавать хороший контент, но не используют весь потенциал SEO.</p:text>
  </p:cm>
</p:cmLst>
</file>

<file path=ppt/comments/comment2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2" dt="2020-08-28T14:12:08.207">
    <p:pos x="0" y="0"/>
    <p:text>Постим их в разных каналах, линкуем между собой.
Так как размножение контента в разные форматы, дешевле его изначального создания, то нужно переходить к созданию следующей единицы, только после исчерпания возможностей размножения первой.</p:text>
  </p:cm>
  <p:cm authorId="0" idx="33" dt="2020-08-28T14:12:08.207">
    <p:pos x="0" y="0"/>
    <p:text>Слева на картинке моя скромная статистика по Medium. Его ценность в том, что можно ставить каноническую ссылку на материал на своем сайте. Но чтобы получать просмотры нужно публиковать статьи в тематических сообществах (у меня это Better Marketing, Entrepreneur's Handbook)</p:text>
  </p:cm>
</p:cmLst>
</file>

<file path=ppt/comments/comment2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4" dt="2020-08-28T14:55:44.987">
    <p:pos x="0" y="0"/>
    <p:text>В случае с guest posting наша основная задача получить ссылку и не важно от чьего имени произойдет публикация. 
В этом подходе мы берем классный контент, который могли бы добавить и себе, и спустя время начать получать трафик на него.
Но мы публикуем его на внешней площадке, так как так мы быстрее получим выхлоп с него. 
По хорошему, на каждый кластер запросов у вас должны быть идеи как написать 2-3 качественные, но разные статьи.</p:text>
  </p:cm>
</p:cmLst>
</file>

<file path=ppt/comments/comment2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5" dt="2020-08-28T15:06:19.006">
    <p:pos x="0" y="0"/>
    <p:text>Сюда входят email рассылки, сообщества в Facebook, Twitter, YouTube, блог платформы и так далее.</p:text>
  </p:cm>
  <p:cm authorId="0" idx="36" dt="2020-08-28T15:06:19.006">
    <p:pos x="0" y="0"/>
    <p:text>Таким образом мы защищаем себя от монополии Google и получаем аудиторию которая будет помогать нам распространять новые единицы контента и получать ссылки.</p:text>
  </p:cm>
</p:cmLst>
</file>

<file path=ppt/comments/comment2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7" dt="2020-08-28T15:30:25.238">
    <p:pos x="0" y="0"/>
    <p:text>SEO специалист - задает требования, контролит качество, развивает блог / сайт в вообщем.
Копирайтер превращается в эксперта и создает ценность.
Линкбилдер - доносит это по всем возможным каналам.</p:text>
  </p:cm>
  <p:cm authorId="0" idx="38" dt="2020-08-28T15:30:25.238">
    <p:pos x="0" y="0"/>
    <p:text>Создавать новую команду можно и начиная с фриланса конечно же. Но вам все равно придется разобраться в редактуре и научится отбирать хороших авторов.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0-08-29T04:32:37.351">
    <p:pos x="0" y="0"/>
    <p:text>Шейринг ссылок с морд сильных дропов - пример Дмитрия Сохача</p:text>
  </p:cm>
  <p:cm authorId="0" idx="6" dt="2020-08-29T04:32:37.351">
    <p:pos x="0" y="0"/>
    <p:text>Идеально делать все эти пункты паралельно.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0-08-27T05:56:04.588">
    <p:pos x="0" y="0"/>
    <p:text>Кумулятивный эффект - при правильном развитии каждая следующая единица контента приносит больше выгоды, чем предыдущая.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0-08-27T17:15:48.890">
    <p:pos x="0" y="0"/>
    <p:text>Ключевое отличие - чьими требованиями мы готовы пожертвовать при создании контента.</p:text>
  </p:cm>
  <p:cm authorId="0" idx="9" dt="2020-08-27T11:15:22.771">
    <p:pos x="0" y="0"/>
    <p:text>Контент-маркетинг — это концентрация на качестве содержания и несогласие жертвовать им.</p:text>
  </p:cm>
  <p:cm authorId="0" idx="10" dt="2020-08-27T17:15:48.890">
    <p:pos x="0" y="0"/>
    <p:text>Из этой разницы вытекает и разный подход к ТЗ. В SEO жесткие требования по копирайтерам по уникальности, читабельности, расматриваемым темам, вхождению ключевых слов.
В контент-маркетинге автору дают больше свободы. Жесткие требования по семантике приводят к тому, что автор будет писать почти всегда о старых проблемах, без новизны.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1" dt="2020-08-29T04:34:44.160">
    <p:pos x="0" y="0"/>
    <p:text>SEO-шники работая с семядром рискуют упустить хорошо конвертящий контент, по которому мало поисковых запросов: кейсы, исследования, опросы экспертов и так далее.
Контент-маркетологи часто упускают выгоду, так как не понимают, что их материал релевантен кластеру ключей с большим спросом и они могут получать по ней и органический трафик, если правильно заточат страницу.</p:text>
  </p:cm>
  <p:cm authorId="0" idx="12" dt="2020-08-29T04:34:44.160">
    <p:pos x="0" y="0"/>
    <p:text>Поднимите руку, те кто хоть раз писал контент для сайта на тему по которой нет семантики или она минимальная?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3" dt="2020-08-27T06:35:09.934">
    <p:pos x="0" y="0"/>
    <p:text>В SEO внешние площадки тоже используются, но в основном для крауда. На них мало смотрят как на отдельный ресурс бренда.
В контент-маркетинге у вас вообще может быть один одностраничник, на который вы наливаете трафик с других источников. Или продавать сразу на YouTube, в Telegram, через email рассылку.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4" dt="2020-08-27T11:20:59.366">
    <p:pos x="0" y="0"/>
    <p:text>Так как стоимость привлечения клиентов растет во всех каналах, превращать аудиторию в постоянную становится критически важным.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5" dt="2020-08-27T06:56:18.035">
    <p:pos x="0" y="0"/>
    <p:text>Типы контента (разница содержания) - гайды, интервью с экспертами, кейсы, исследования, ответы на вопросы и так далее.
Форматы контента (разница формы) - статьи, видео, презентации, инфографики, вебинары, приложения, электронные книги и так далее.</p:text>
  </p:cm>
  <p:cm authorId="0" idx="16" dt="2020-08-27T06:56:18.035">
    <p:pos x="0" y="0"/>
    <p:text>Для SEO вам в основном нужно писать длинные материалы. В контент-маркетинге вы можете писать короткие заметки, публиковать опросы, сводки новостей и это будет приносить ценность.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137261617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9137261617_0_8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137261617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9137261617_0_8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137261617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9137261617_0_8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137261617_0_8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9137261617_0_8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137261617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9137261617_0_8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137261617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9137261617_0_5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137261617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9137261617_0_9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137261617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9137261617_0_9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137261617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9137261617_0_9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137261617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9137261617_0_9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ad8fe4ca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6ad8fe4ca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4dbdcfc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94dbdcfc72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137261617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9137261617_0_9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137261617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9137261617_0_10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137261617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9137261617_0_1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137261617_0_1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9137261617_0_10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137261617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9137261617_0_10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137261617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9137261617_0_9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137261617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9137261617_0_8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137261617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9137261617_0_5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137261617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9137261617_0_5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137261617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9137261617_0_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13726161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913726161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ae3edaa9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6ae3edaa9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ad8fe4ca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6ad8fe4caf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137261617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9137261617_0_8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137261617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9137261617_0_8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8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9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0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1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2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3.xml"/><Relationship Id="rId4" Type="http://schemas.openxmlformats.org/officeDocument/2006/relationships/image" Target="../media/image4.jpg"/><Relationship Id="rId9" Type="http://schemas.openxmlformats.org/officeDocument/2006/relationships/hyperlink" Target="https://www.broadbandsearch.net/blog/average-daily-time-on-social-media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hyperlink" Target="https://www.smartinsights.com/social-media-marketing/social-media-strategy/new-global-social-media-research/" TargetMode="External"/><Relationship Id="rId8" Type="http://schemas.openxmlformats.org/officeDocument/2006/relationships/hyperlink" Target="https://www.smartinsights.com/social-media-marketing/social-media-strategy/new-global-social-media-research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4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5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6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7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sitechecker.pro/" TargetMode="External"/><Relationship Id="rId10" Type="http://schemas.openxmlformats.org/officeDocument/2006/relationships/image" Target="../media/image3.png"/><Relationship Id="rId9" Type="http://schemas.openxmlformats.org/officeDocument/2006/relationships/hyperlink" Target="https://t.me/sitecheckerpro" TargetMode="External"/><Relationship Id="rId5" Type="http://schemas.openxmlformats.org/officeDocument/2006/relationships/hyperlink" Target="https://copywritely.com/" TargetMode="External"/><Relationship Id="rId6" Type="http://schemas.openxmlformats.org/officeDocument/2006/relationships/hyperlink" Target="https://kparser.com/" TargetMode="External"/><Relationship Id="rId7" Type="http://schemas.openxmlformats.org/officeDocument/2006/relationships/hyperlink" Target="https://vc.ru/u/60090-ivan-palii" TargetMode="External"/><Relationship Id="rId8" Type="http://schemas.openxmlformats.org/officeDocument/2006/relationships/hyperlink" Target="https://medium.com/@ivanpalii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hyperlink" Target="https://vc.ru/seo/114100-kak-proanalizirovat-kachestvo-kontenta-na-sayte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18.xml"/><Relationship Id="rId4" Type="http://schemas.openxmlformats.org/officeDocument/2006/relationships/image" Target="../media/image4.jpg"/><Relationship Id="rId5" Type="http://schemas.openxmlformats.org/officeDocument/2006/relationships/hyperlink" Target="https://twitter.com/alexburaks/status/1261193784282488832" TargetMode="External"/><Relationship Id="rId6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19.xml"/><Relationship Id="rId4" Type="http://schemas.openxmlformats.org/officeDocument/2006/relationships/image" Target="../media/image4.jpg"/><Relationship Id="rId5" Type="http://schemas.openxmlformats.org/officeDocument/2006/relationships/hyperlink" Target="https://docs.google.com/document/d/1fu-c6W8puVkP_m1B6PyDX-d30iqfaehu6GPRWvAB33k/edit" TargetMode="External"/><Relationship Id="rId6" Type="http://schemas.openxmlformats.org/officeDocument/2006/relationships/hyperlink" Target="https://docs.google.com/document/d/1snHBjb50eUul2I-oKUayVJn3QoNDWlA7C2BSR438ajU/edit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20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21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22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23.xml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Relationship Id="rId4" Type="http://schemas.openxmlformats.org/officeDocument/2006/relationships/hyperlink" Target="mailto:ivanhoe@ivanpalii.com" TargetMode="External"/><Relationship Id="rId5" Type="http://schemas.openxmlformats.org/officeDocument/2006/relationships/hyperlink" Target="https://t.me/ivanpalii" TargetMode="External"/><Relationship Id="rId6" Type="http://schemas.openxmlformats.org/officeDocument/2006/relationships/hyperlink" Target="https://www.facebook.com/ivann.palii/" TargetMode="External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3.xml"/><Relationship Id="rId4" Type="http://schemas.openxmlformats.org/officeDocument/2006/relationships/image" Target="../media/image4.jpg"/><Relationship Id="rId5" Type="http://schemas.openxmlformats.org/officeDocument/2006/relationships/hyperlink" Target="https://t.me/amazonpartnerka/150" TargetMode="External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4.xml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5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6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7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593475" y="2310075"/>
            <a:ext cx="7807200" cy="2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Как правильно комбинировать SEO и контент-маркетинг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Иван Палий, Product Manager в Sitechecker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600" y="5483550"/>
            <a:ext cx="715875" cy="7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Отличие SEO от контент-маркетинга №4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2717025" y="1929000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 создаем для: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привлечения новых клиентов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привлечения новых, так и увеличения дохода от старых клиентов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Отличие SEO от контент-маркетинга №5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2709050" y="1929000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Типы и форматы контента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малое разнообразие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большое разнообразие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Отличие SEO от контент-маркетинга №6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2753775" y="1929000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Методы продвижения нового контента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аутрич, крауд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аутрич, посты в сообществах соцсетей, реклама в соцсетях, реклама у блогеров, email рассылки.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Отличие SEO от контент-маркетинга №7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2717025" y="1929000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Основные активы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возраст домена, ссылочный профиль, стабильный трафик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узнаваемость, подписчики, доверие аудитории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Отличие SEO от контент-маркетинга №8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2698700" y="1929000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Основные риски: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апдейты Google, атаки конкурентов, падение спроса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отсутствие стабильного трафика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забывание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2763250" y="655875"/>
            <a:ext cx="7301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Почему значение контент-маркетинга растет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6811650" y="2240075"/>
            <a:ext cx="4517700" cy="27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Рост популярности YouTube, соцсетей, месенджеров, блоговых платформ.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Конкурировать в Google, делая обычное SEO, всё сложнее.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Скорость получения результата в контент-маркетинге значительно выше.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450" y="1555600"/>
            <a:ext cx="6140199" cy="37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 txBox="1"/>
          <p:nvPr/>
        </p:nvSpPr>
        <p:spPr>
          <a:xfrm>
            <a:off x="1120050" y="5348025"/>
            <a:ext cx="65733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Статиститка роста cоцсетей по количеству пользователей </a:t>
            </a:r>
            <a:r>
              <a:rPr lang="en-US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&gt;&gt;</a:t>
            </a:r>
            <a:br>
              <a:rPr lang="en-US" sz="1200">
                <a:latin typeface="Roboto"/>
                <a:ea typeface="Roboto"/>
                <a:cs typeface="Roboto"/>
                <a:sym typeface="Roboto"/>
              </a:rPr>
            </a:br>
            <a:r>
              <a:rPr lang="en-US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Статистика ежедневного использования соцсетей &gt;&gt;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2606875" y="657000"/>
            <a:ext cx="7767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Почему SEO-шники не делают контент-маркетинг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6372775" y="2562250"/>
            <a:ext cx="44022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Убеждены, что это невыгодное вложение.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 сходится экономика / в нише другие правила игры.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 умеют.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6">
            <a:alphaModFix/>
          </a:blip>
          <a:srcRect b="0" l="1293" r="0" t="0"/>
          <a:stretch/>
        </p:blipFill>
        <p:spPr>
          <a:xfrm>
            <a:off x="660200" y="1293450"/>
            <a:ext cx="5125350" cy="48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36371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правильно комбинировать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7244575" y="1634925"/>
            <a:ext cx="39087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Объединяем выгоды SEO и контент-маркетинга в одной стратегии.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6">
            <a:alphaModFix/>
          </a:blip>
          <a:srcRect b="0" l="7921" r="8870" t="0"/>
          <a:stretch/>
        </p:blipFill>
        <p:spPr>
          <a:xfrm>
            <a:off x="644275" y="1274500"/>
            <a:ext cx="6228024" cy="491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Правило комбинирования №1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5581875" y="2950725"/>
            <a:ext cx="52785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Создаем контент-план, как на основе семантики, так и на основе опыта, данных, вопросов, которые будут интересные для целевой аудитории.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3" name="Google Shape;3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250" y="1267675"/>
            <a:ext cx="3880425" cy="490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1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Правило комбинирования №2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6995700" y="1634925"/>
            <a:ext cx="43575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Меняем подход к постановке ТЗ и приему работ от авторов.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Вместо жестких требований по вхождению ключевых слов описываем темы, которые нужно рассмотреть.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Растим автономность авторов.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050" y="1284050"/>
            <a:ext cx="6061124" cy="49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4052875" y="759300"/>
            <a:ext cx="48300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                   </a:t>
            </a: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О</a:t>
            </a: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себе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 </a:t>
            </a:r>
            <a:endParaRPr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2636050" y="2459425"/>
            <a:ext cx="79500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5+ лет в маркетинге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Делал SEO для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Sitechecker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Copywritely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Kparser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 (общий трафик в месяц &gt; 520 тыс. уников).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Развиваю несколько русскоязычных информационных сайтов в нише онлайн-курсов (общий трафик в месяц &gt; 35 тыс. уников).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Пишу статьи на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VC.RU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Medium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, веду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телеграм-канал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Сейчас держу фокус на развитии продукта Sitechecker.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2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19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Правило комбинирования №3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4668800" y="1634925"/>
            <a:ext cx="66843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Поднимаем требования к качеству содержания и оформления контента у себя на сайте.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Статья о том, что такое качественный контент &gt;&gt;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5" name="Google Shape;32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425" y="1288000"/>
            <a:ext cx="3983400" cy="49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3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3326350" y="657000"/>
            <a:ext cx="7603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Где взять хороший контент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2496700" y="2109425"/>
            <a:ext cx="87405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Нанять амбассадора бренда (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иногда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специалисты сами это предлагают).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Выращивать экспертов у себя (1-2 года минимум).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Покупать статьи у уже известных экспертов.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Обменивать хороший контент на доступ к аудитории у восходящих звезд.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Писать самому :)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6" name="Google Shape;33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4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4"/>
          <p:cNvSpPr txBox="1"/>
          <p:nvPr/>
        </p:nvSpPr>
        <p:spPr>
          <a:xfrm>
            <a:off x="3326350" y="657000"/>
            <a:ext cx="7603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Редакционная политика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4"/>
          <p:cNvSpPr txBox="1"/>
          <p:nvPr/>
        </p:nvSpPr>
        <p:spPr>
          <a:xfrm>
            <a:off x="6050125" y="1634913"/>
            <a:ext cx="52926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Редакционная политика устанавливает для кого и как вы создаете контент, как нужно оформлять контент, каких частых ошибок избегать.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Важна каждая мелочь. Без этого ваш блог превратится в хаос.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Можете использовать эти примеры: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Редполитика Т-Ж &gt;&gt;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Гайд для авторов vc.ru &gt;&gt;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6" name="Google Shape;34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675" y="1288075"/>
            <a:ext cx="5131025" cy="49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5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5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5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Правило комбинирования №4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5"/>
          <p:cNvSpPr txBox="1"/>
          <p:nvPr/>
        </p:nvSpPr>
        <p:spPr>
          <a:xfrm>
            <a:off x="4381100" y="1634925"/>
            <a:ext cx="69720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Размножаем готовую текстовую единицу контента в разные форматы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(видео, инфографика, презентация, электронная книга, вебинар, инструмент) и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разные каналы.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7" name="Google Shape;35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575" y="1267700"/>
            <a:ext cx="3983399" cy="49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6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6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6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Правило комбинирования №5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5279800" y="1634925"/>
            <a:ext cx="56820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Пока сайт слабый и неизвестный публикуем классный контент на внешних площадках, строим ссылки и растим свой E-A-T 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Нет, это не обычный guest posting :)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150" y="1288075"/>
            <a:ext cx="4103997" cy="49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7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7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7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Правило комбинирования №6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4381100" y="1634925"/>
            <a:ext cx="69720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Существующий SEO трафик конвертируем в подписчиков на других наших площадках, а подписчиков конвертим в SEO трафик.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9" name="Google Shape;37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425" y="1288000"/>
            <a:ext cx="3983400" cy="49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38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2763250" y="655875"/>
            <a:ext cx="7301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Как распределять роли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38"/>
          <p:cNvSpPr txBox="1"/>
          <p:nvPr/>
        </p:nvSpPr>
        <p:spPr>
          <a:xfrm>
            <a:off x="2682250" y="1706250"/>
            <a:ext cx="75840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Запустить горизонтальное развитие внутри существующей команды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специалист -&gt; изучает редактуру,  UX, практики развития СМИ.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Копирайтер -&gt; изучает конкретную нишу для роста экспертности.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Линкбилдер -&gt; изучает SMM, email маркетинг. 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 или создать новую команду с уже готовых профи.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0" name="Google Shape;39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9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4883450" y="650700"/>
            <a:ext cx="3036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Итого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2713200" y="2109425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Комбинируя SEO и контент-маркетинг вы: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Увеличиваете эффективность SEO стратегии.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Снижаете свою зависимость от Google.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Привлекаете новую аудиторию, которую не охватили бы органикой.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Увеличиваете доход от существующей аудитории.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0" name="Google Shape;4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0"/>
          <p:cNvSpPr txBox="1"/>
          <p:nvPr/>
        </p:nvSpPr>
        <p:spPr>
          <a:xfrm>
            <a:off x="4793100" y="652500"/>
            <a:ext cx="528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Держим связь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0"/>
          <p:cNvSpPr txBox="1"/>
          <p:nvPr/>
        </p:nvSpPr>
        <p:spPr>
          <a:xfrm>
            <a:off x="2614750" y="1929000"/>
            <a:ext cx="897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Email -&gt;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ivanhoe@ivanpalii.com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Telegram -&gt;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https://t.me/ivanpalii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Facebook -&gt;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https://www.facebook.com/ivann.palii/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9" name="Google Shape;409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4793100" y="692550"/>
            <a:ext cx="528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План доклада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540000" y="2459800"/>
            <a:ext cx="897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Тенденции SEO 2020 и что с этим делать.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Что общего и различного в SEO и контент-маркетинге.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Почему значение контент-маркетинга растет.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Как правильно комбинировать SEO и контент-маркетинг.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type="title"/>
          </p:nvPr>
        </p:nvSpPr>
        <p:spPr>
          <a:xfrm>
            <a:off x="3681000" y="759300"/>
            <a:ext cx="55551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Тенденции SEO 2020          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2689800" y="2398050"/>
            <a:ext cx="68124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Рост конкуренции в выдаче + E-A-T от Google = рост требований к качеству и количеству ссылок и контента.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3" name="Google Shape;113;p16"/>
          <p:cNvGrpSpPr/>
          <p:nvPr/>
        </p:nvGrpSpPr>
        <p:grpSpPr>
          <a:xfrm>
            <a:off x="4098348" y="2685100"/>
            <a:ext cx="2592735" cy="2092748"/>
            <a:chOff x="3071457" y="2013875"/>
            <a:chExt cx="1944600" cy="1569600"/>
          </a:xfrm>
        </p:grpSpPr>
        <p:sp>
          <p:nvSpPr>
            <p:cNvPr id="114" name="Google Shape;114;p16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1508796" y="2685100"/>
            <a:ext cx="2592735" cy="2092748"/>
            <a:chOff x="1126863" y="2013875"/>
            <a:chExt cx="1944600" cy="1569600"/>
          </a:xfrm>
        </p:grpSpPr>
        <p:sp>
          <p:nvSpPr>
            <p:cNvPr id="118" name="Google Shape;118;p1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Рост конкуренции в выдаче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6687749" y="2685100"/>
            <a:ext cx="4001500" cy="2092748"/>
            <a:chOff x="5015938" y="2013875"/>
            <a:chExt cx="3001200" cy="1569600"/>
          </a:xfrm>
        </p:grpSpPr>
        <p:sp>
          <p:nvSpPr>
            <p:cNvPr id="122" name="Google Shape;122;p16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 Ipsum dolor sit amet elit, sed do eiusmod tempor.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6513817" y="3601605"/>
            <a:ext cx="348750" cy="347161"/>
            <a:chOff x="4858109" y="2631368"/>
            <a:chExt cx="316442" cy="315000"/>
          </a:xfrm>
        </p:grpSpPr>
        <p:sp>
          <p:nvSpPr>
            <p:cNvPr id="126" name="Google Shape;126;p1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900"/>
              </a:br>
              <a:endParaRPr sz="1900"/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3931037" y="3601694"/>
            <a:ext cx="347155" cy="347155"/>
            <a:chOff x="3157188" y="909150"/>
            <a:chExt cx="470400" cy="470400"/>
          </a:xfrm>
        </p:grpSpPr>
        <p:sp>
          <p:nvSpPr>
            <p:cNvPr id="129" name="Google Shape;129;p1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4098348" y="2685100"/>
            <a:ext cx="2592735" cy="2092748"/>
            <a:chOff x="3071457" y="2013875"/>
            <a:chExt cx="1944600" cy="1569600"/>
          </a:xfrm>
        </p:grpSpPr>
        <p:sp>
          <p:nvSpPr>
            <p:cNvPr id="132" name="Google Shape;132;p16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3588915" y="2341859"/>
              <a:ext cx="12942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E-A-T от Google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16"/>
          <p:cNvGrpSpPr/>
          <p:nvPr/>
        </p:nvGrpSpPr>
        <p:grpSpPr>
          <a:xfrm>
            <a:off x="1508796" y="2685100"/>
            <a:ext cx="2592735" cy="2092748"/>
            <a:chOff x="1126863" y="2013875"/>
            <a:chExt cx="1944600" cy="1569600"/>
          </a:xfrm>
        </p:grpSpPr>
        <p:sp>
          <p:nvSpPr>
            <p:cNvPr id="135" name="Google Shape;135;p1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1304611" y="2380475"/>
              <a:ext cx="1589100" cy="8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Рост конкуренции в выдаче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" name="Google Shape;137;p16"/>
          <p:cNvGrpSpPr/>
          <p:nvPr/>
        </p:nvGrpSpPr>
        <p:grpSpPr>
          <a:xfrm>
            <a:off x="6687749" y="2685100"/>
            <a:ext cx="4001500" cy="2092748"/>
            <a:chOff x="5015938" y="2013875"/>
            <a:chExt cx="3001200" cy="1569600"/>
          </a:xfrm>
        </p:grpSpPr>
        <p:sp>
          <p:nvSpPr>
            <p:cNvPr id="138" name="Google Shape;138;p16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5419497" y="2341861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Рост требований к качеству и количеству ссылок и контента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" name="Google Shape;140;p16"/>
          <p:cNvGrpSpPr/>
          <p:nvPr/>
        </p:nvGrpSpPr>
        <p:grpSpPr>
          <a:xfrm>
            <a:off x="6513817" y="3601605"/>
            <a:ext cx="348750" cy="347161"/>
            <a:chOff x="4858109" y="2631368"/>
            <a:chExt cx="316442" cy="315000"/>
          </a:xfrm>
        </p:grpSpPr>
        <p:sp>
          <p:nvSpPr>
            <p:cNvPr id="141" name="Google Shape;141;p1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900"/>
              </a:br>
              <a:endParaRPr sz="1900"/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3931037" y="3601694"/>
            <a:ext cx="347155" cy="347155"/>
            <a:chOff x="3157188" y="909150"/>
            <a:chExt cx="470400" cy="470400"/>
          </a:xfrm>
        </p:grpSpPr>
        <p:sp>
          <p:nvSpPr>
            <p:cNvPr id="144" name="Google Shape;144;p1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6" name="Google Shape;14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>
            <p:ph type="title"/>
          </p:nvPr>
        </p:nvSpPr>
        <p:spPr>
          <a:xfrm>
            <a:off x="3400350" y="759300"/>
            <a:ext cx="55551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Что делать</a:t>
            </a: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          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2391000" y="1896950"/>
            <a:ext cx="7573800" cy="3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Креатив в добыче ссылок (например,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шейринг ссылок с морд сильных дропов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Устранение слабых мест, до которых ранее не доходили руки или считали несущественными (техничка, скорость, структура, дизайн, внедрение разметки, распределение анкоров в внутренней перелинковке).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Поиск способов автоматизации всех процессов.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Повышение качества контента и внедрение лучших практик контент-маркетинга.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3500150" y="646450"/>
            <a:ext cx="67557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Чем SEO и контент-маркетинг похожи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843675" y="1895050"/>
            <a:ext cx="45912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 там, и там мы создаем контент, чтобы получить больше трафика и продаж.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 там, и там, есть кумулятивный эффект.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Но 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разница в подходах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критичная!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8"/>
          <p:cNvGrpSpPr/>
          <p:nvPr/>
        </p:nvGrpSpPr>
        <p:grpSpPr>
          <a:xfrm>
            <a:off x="2835165" y="2308295"/>
            <a:ext cx="2728532" cy="2777663"/>
            <a:chOff x="4303290" y="1676962"/>
            <a:chExt cx="1854000" cy="1854000"/>
          </a:xfrm>
        </p:grpSpPr>
        <p:sp>
          <p:nvSpPr>
            <p:cNvPr id="167" name="Google Shape;167;p18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307BF3"/>
            </a:solidFill>
            <a:ln cap="flat" cmpd="sng" w="28575">
              <a:solidFill>
                <a:srgbClr val="A1C3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4840719" y="2243962"/>
              <a:ext cx="11727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Контент-</a:t>
              </a:r>
              <a:br>
                <a:rPr b="1"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маркетинг</a:t>
              </a:r>
              <a:endParaRPr b="1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" name="Google Shape;169;p18"/>
          <p:cNvGrpSpPr/>
          <p:nvPr/>
        </p:nvGrpSpPr>
        <p:grpSpPr>
          <a:xfrm>
            <a:off x="897558" y="2308295"/>
            <a:ext cx="2728532" cy="2777663"/>
            <a:chOff x="2986712" y="1676962"/>
            <a:chExt cx="1854000" cy="1854000"/>
          </a:xfrm>
        </p:grpSpPr>
        <p:sp>
          <p:nvSpPr>
            <p:cNvPr id="170" name="Google Shape;170;p18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rgbClr val="0D5DDF"/>
            </a:solidFill>
            <a:ln cap="flat" cmpd="sng" w="28575">
              <a:solidFill>
                <a:srgbClr val="A1C3F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3679943" y="2343263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SEO</a:t>
              </a:r>
              <a:endParaRPr b="1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Отличие SEO от контент-маркетинга №1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3113450" y="1929000"/>
            <a:ext cx="88863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 оптимизируем под: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требования алгоритма Google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требования целевой аудитории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Отличие SEO от контент-маркетинга №2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2760575" y="1929000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 план строим на основе: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семантического ядра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потребностей целевой аудитории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2606875" y="1929000"/>
            <a:ext cx="66843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10774975" y="732600"/>
            <a:ext cx="89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3207600" y="655875"/>
            <a:ext cx="6972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Отличие SEO от контент-маркетинга №3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2698675" y="1929000"/>
            <a:ext cx="9188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 размещаем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 - 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основном только на своем сайте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Контент-маркетинг -&gt; </a:t>
            </a: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сайт лишь одна из площадок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60700" y="5554925"/>
            <a:ext cx="724351" cy="6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97" y="1694347"/>
            <a:ext cx="3680125" cy="36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